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9.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77.xml" ContentType="application/vnd.openxmlformats-officedocument.presentationml.slide+xml"/>
  <Override PartName="/ppt/slides/slide7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76.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diagrams/quickStyle1.xml" ContentType="application/vnd.openxmlformats-officedocument.drawingml.diagramStyle+xml"/>
  <Override PartName="/ppt/diagrams/drawing2.xml" ContentType="application/vnd.ms-office.drawingml.diagramDrawing+xml"/>
  <Override PartName="/ppt/diagrams/layout1.xml" ContentType="application/vnd.openxmlformats-officedocument.drawingml.diagramLayout+xml"/>
  <Override PartName="/ppt/diagrams/colors2.xml" ContentType="application/vnd.openxmlformats-officedocument.drawingml.diagramColors+xml"/>
  <Override PartName="/ppt/diagrams/layout2.xml" ContentType="application/vnd.openxmlformats-officedocument.drawingml.diagramLayout+xml"/>
  <Override PartName="/ppt/diagrams/colors1.xml" ContentType="application/vnd.openxmlformats-officedocument.drawingml.diagramColors+xml"/>
  <Override PartName="/ppt/diagrams/quickStyle2.xml" ContentType="application/vnd.openxmlformats-officedocument.drawingml.diagramStyle+xml"/>
  <Override PartName="/ppt/notesMasters/notesMaster1.xml" ContentType="application/vnd.openxmlformats-officedocument.presentationml.notesMaster+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40" r:id="rId2"/>
  </p:sldMasterIdLst>
  <p:notesMasterIdLst>
    <p:notesMasterId r:id="rId80"/>
  </p:notesMasterIdLst>
  <p:handoutMasterIdLst>
    <p:handoutMasterId r:id="rId81"/>
  </p:handoutMasterIdLst>
  <p:sldIdLst>
    <p:sldId id="256" r:id="rId3"/>
    <p:sldId id="460" r:id="rId4"/>
    <p:sldId id="436" r:id="rId5"/>
    <p:sldId id="417" r:id="rId6"/>
    <p:sldId id="418" r:id="rId7"/>
    <p:sldId id="419" r:id="rId8"/>
    <p:sldId id="420" r:id="rId9"/>
    <p:sldId id="421" r:id="rId10"/>
    <p:sldId id="422" r:id="rId11"/>
    <p:sldId id="440" r:id="rId12"/>
    <p:sldId id="441" r:id="rId13"/>
    <p:sldId id="442" r:id="rId14"/>
    <p:sldId id="443" r:id="rId15"/>
    <p:sldId id="444" r:id="rId16"/>
    <p:sldId id="445" r:id="rId17"/>
    <p:sldId id="446" r:id="rId18"/>
    <p:sldId id="423" r:id="rId19"/>
    <p:sldId id="424" r:id="rId20"/>
    <p:sldId id="425" r:id="rId21"/>
    <p:sldId id="405" r:id="rId22"/>
    <p:sldId id="426" r:id="rId23"/>
    <p:sldId id="406" r:id="rId24"/>
    <p:sldId id="407" r:id="rId25"/>
    <p:sldId id="381" r:id="rId26"/>
    <p:sldId id="408" r:id="rId27"/>
    <p:sldId id="398" r:id="rId28"/>
    <p:sldId id="400" r:id="rId29"/>
    <p:sldId id="396" r:id="rId30"/>
    <p:sldId id="395" r:id="rId31"/>
    <p:sldId id="401" r:id="rId32"/>
    <p:sldId id="402" r:id="rId33"/>
    <p:sldId id="414" r:id="rId34"/>
    <p:sldId id="403" r:id="rId35"/>
    <p:sldId id="404" r:id="rId36"/>
    <p:sldId id="447" r:id="rId37"/>
    <p:sldId id="448" r:id="rId38"/>
    <p:sldId id="457" r:id="rId39"/>
    <p:sldId id="450" r:id="rId40"/>
    <p:sldId id="452" r:id="rId41"/>
    <p:sldId id="453" r:id="rId42"/>
    <p:sldId id="451" r:id="rId43"/>
    <p:sldId id="454" r:id="rId44"/>
    <p:sldId id="458" r:id="rId45"/>
    <p:sldId id="455" r:id="rId46"/>
    <p:sldId id="456" r:id="rId47"/>
    <p:sldId id="387" r:id="rId48"/>
    <p:sldId id="413" r:id="rId49"/>
    <p:sldId id="399" r:id="rId50"/>
    <p:sldId id="409" r:id="rId51"/>
    <p:sldId id="410" r:id="rId52"/>
    <p:sldId id="411" r:id="rId53"/>
    <p:sldId id="412" r:id="rId54"/>
    <p:sldId id="389" r:id="rId55"/>
    <p:sldId id="380" r:id="rId56"/>
    <p:sldId id="459" r:id="rId57"/>
    <p:sldId id="354" r:id="rId58"/>
    <p:sldId id="295" r:id="rId59"/>
    <p:sldId id="438" r:id="rId60"/>
    <p:sldId id="296" r:id="rId61"/>
    <p:sldId id="298" r:id="rId62"/>
    <p:sldId id="379" r:id="rId63"/>
    <p:sldId id="324" r:id="rId64"/>
    <p:sldId id="292" r:id="rId65"/>
    <p:sldId id="293" r:id="rId66"/>
    <p:sldId id="294" r:id="rId67"/>
    <p:sldId id="325" r:id="rId68"/>
    <p:sldId id="377" r:id="rId69"/>
    <p:sldId id="322" r:id="rId70"/>
    <p:sldId id="331" r:id="rId71"/>
    <p:sldId id="356" r:id="rId72"/>
    <p:sldId id="437" r:id="rId73"/>
    <p:sldId id="329" r:id="rId74"/>
    <p:sldId id="288" r:id="rId75"/>
    <p:sldId id="303" r:id="rId76"/>
    <p:sldId id="318" r:id="rId77"/>
    <p:sldId id="319" r:id="rId78"/>
    <p:sldId id="332" r:id="rId79"/>
  </p:sldIdLst>
  <p:sldSz cx="9144000" cy="6858000" type="screen4x3"/>
  <p:notesSz cx="6858000" cy="9296400"/>
  <p:embeddedFontLst>
    <p:embeddedFont>
      <p:font typeface="Tahoma" pitchFamily="34" charset="0"/>
      <p:regular r:id="rId82"/>
      <p:bold r:id="rId83"/>
    </p:embeddedFont>
    <p:embeddedFont>
      <p:font typeface="Calibri" pitchFamily="34" charset="0"/>
      <p:regular r:id="rId84"/>
      <p:bold r:id="rId85"/>
      <p:italic r:id="rId86"/>
      <p:boldItalic r:id="rId87"/>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4BC"/>
    <a:srgbClr val="C84E28"/>
    <a:srgbClr val="C7273E"/>
    <a:srgbClr val="A5C3F5"/>
    <a:srgbClr val="CCECFF"/>
    <a:srgbClr val="959BA5"/>
    <a:srgbClr val="7F1B3F"/>
    <a:srgbClr val="33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95" autoAdjust="0"/>
  </p:normalViewPr>
  <p:slideViewPr>
    <p:cSldViewPr>
      <p:cViewPr varScale="1">
        <p:scale>
          <a:sx n="115" d="100"/>
          <a:sy n="115" d="100"/>
        </p:scale>
        <p:origin x="-152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56"/>
    </p:cViewPr>
  </p:sorterViewPr>
  <p:notesViewPr>
    <p:cSldViewPr>
      <p:cViewPr varScale="1">
        <p:scale>
          <a:sx n="101" d="100"/>
          <a:sy n="101" d="100"/>
        </p:scale>
        <p:origin x="-2532" y="-10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3.fntdata"/><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font" Target="fonts/font4.fntdata"/><Relationship Id="rId93"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2.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customXml" Target="../customXml/item2.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6.fntdata"/><Relationship Id="rId61" Type="http://schemas.openxmlformats.org/officeDocument/2006/relationships/slide" Target="slides/slide59.xml"/><Relationship Id="rId82" Type="http://schemas.openxmlformats.org/officeDocument/2006/relationships/font" Target="fonts/font1.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22CE0-DF0A-4A00-8A8C-4472280F528F}" type="doc">
      <dgm:prSet loTypeId="urn:microsoft.com/office/officeart/2005/8/layout/hProcess9" loCatId="process" qsTypeId="urn:microsoft.com/office/officeart/2005/8/quickstyle/simple1" qsCatId="simple" csTypeId="urn:microsoft.com/office/officeart/2005/8/colors/accent1_2" csCatId="accent1" phldr="1"/>
      <dgm:spPr/>
    </dgm:pt>
    <dgm:pt modelId="{7C596364-F535-4382-A3EA-D934912881CF}">
      <dgm:prSet phldrT="[Text]"/>
      <dgm:spPr/>
      <dgm:t>
        <a:bodyPr/>
        <a:lstStyle/>
        <a:p>
          <a:r>
            <a:rPr lang="en-US" dirty="0" smtClean="0">
              <a:solidFill>
                <a:schemeClr val="accent2"/>
              </a:solidFill>
            </a:rPr>
            <a:t>Builds Eligibility Rules for Adjudication</a:t>
          </a:r>
          <a:endParaRPr lang="en-US" dirty="0">
            <a:solidFill>
              <a:schemeClr val="accent2"/>
            </a:solidFill>
          </a:endParaRPr>
        </a:p>
      </dgm:t>
    </dgm:pt>
    <dgm:pt modelId="{43CF3B28-FBB5-4DF8-AB65-F834962CC633}" type="parTrans" cxnId="{A4DA005A-3C09-40E2-B022-B20F5BA29FCE}">
      <dgm:prSet/>
      <dgm:spPr/>
      <dgm:t>
        <a:bodyPr/>
        <a:lstStyle/>
        <a:p>
          <a:endParaRPr lang="en-US"/>
        </a:p>
      </dgm:t>
    </dgm:pt>
    <dgm:pt modelId="{F8E67804-DCF1-48F0-9E31-75EA423E1D96}" type="sibTrans" cxnId="{A4DA005A-3C09-40E2-B022-B20F5BA29FCE}">
      <dgm:prSet/>
      <dgm:spPr/>
      <dgm:t>
        <a:bodyPr/>
        <a:lstStyle/>
        <a:p>
          <a:endParaRPr lang="en-US"/>
        </a:p>
      </dgm:t>
    </dgm:pt>
    <dgm:pt modelId="{0C568212-4963-4969-94A0-46E5FC8B6DD3}">
      <dgm:prSet phldrT="[Text]"/>
      <dgm:spPr/>
      <dgm:t>
        <a:bodyPr/>
        <a:lstStyle/>
        <a:p>
          <a:r>
            <a:rPr lang="en-US" dirty="0" smtClean="0">
              <a:solidFill>
                <a:schemeClr val="accent2"/>
              </a:solidFill>
            </a:rPr>
            <a:t>Issues ID cards with 4Rx Data </a:t>
          </a:r>
          <a:endParaRPr lang="en-US" dirty="0">
            <a:solidFill>
              <a:schemeClr val="accent2"/>
            </a:solidFill>
          </a:endParaRPr>
        </a:p>
      </dgm:t>
    </dgm:pt>
    <dgm:pt modelId="{CD6DD8FA-3E85-4F58-835B-316E5E24316D}" type="parTrans" cxnId="{1FC121E9-0721-4A69-8C14-03F07D3A875E}">
      <dgm:prSet/>
      <dgm:spPr/>
      <dgm:t>
        <a:bodyPr/>
        <a:lstStyle/>
        <a:p>
          <a:endParaRPr lang="en-US"/>
        </a:p>
      </dgm:t>
    </dgm:pt>
    <dgm:pt modelId="{A659B4B0-89B2-420A-A1EC-253C9E311A26}" type="sibTrans" cxnId="{1FC121E9-0721-4A69-8C14-03F07D3A875E}">
      <dgm:prSet/>
      <dgm:spPr/>
      <dgm:t>
        <a:bodyPr/>
        <a:lstStyle/>
        <a:p>
          <a:endParaRPr lang="en-US"/>
        </a:p>
      </dgm:t>
    </dgm:pt>
    <dgm:pt modelId="{635F8BBB-1B81-4A2B-B6C1-6DB34F4ED60C}">
      <dgm:prSet phldrT="[Text]"/>
      <dgm:spPr/>
      <dgm:t>
        <a:bodyPr/>
        <a:lstStyle/>
        <a:p>
          <a:r>
            <a:rPr lang="en-US" dirty="0" smtClean="0">
              <a:solidFill>
                <a:schemeClr val="accent2"/>
              </a:solidFill>
            </a:rPr>
            <a:t>Submits the same Rx Data to CMS through COB contractor</a:t>
          </a:r>
          <a:endParaRPr lang="en-US" dirty="0">
            <a:solidFill>
              <a:schemeClr val="accent2"/>
            </a:solidFill>
          </a:endParaRPr>
        </a:p>
      </dgm:t>
    </dgm:pt>
    <dgm:pt modelId="{6B3DFC91-8C38-4E5C-88FB-FF95ECE82C86}" type="parTrans" cxnId="{5C5EA8D2-F199-4556-AB5D-D944A803C6BC}">
      <dgm:prSet/>
      <dgm:spPr/>
      <dgm:t>
        <a:bodyPr/>
        <a:lstStyle/>
        <a:p>
          <a:endParaRPr lang="en-US"/>
        </a:p>
      </dgm:t>
    </dgm:pt>
    <dgm:pt modelId="{92F091DE-821C-47E3-8519-69740E8DEDCE}" type="sibTrans" cxnId="{5C5EA8D2-F199-4556-AB5D-D944A803C6BC}">
      <dgm:prSet/>
      <dgm:spPr/>
      <dgm:t>
        <a:bodyPr/>
        <a:lstStyle/>
        <a:p>
          <a:endParaRPr lang="en-US"/>
        </a:p>
      </dgm:t>
    </dgm:pt>
    <dgm:pt modelId="{DE4A4D68-F7D8-4D26-9152-F46242A0FCB3}" type="pres">
      <dgm:prSet presAssocID="{ECD22CE0-DF0A-4A00-8A8C-4472280F528F}" presName="CompostProcess" presStyleCnt="0">
        <dgm:presLayoutVars>
          <dgm:dir/>
          <dgm:resizeHandles val="exact"/>
        </dgm:presLayoutVars>
      </dgm:prSet>
      <dgm:spPr/>
    </dgm:pt>
    <dgm:pt modelId="{D4E3BC22-08A5-4B98-84B3-3DE366D4A06B}" type="pres">
      <dgm:prSet presAssocID="{ECD22CE0-DF0A-4A00-8A8C-4472280F528F}" presName="arrow" presStyleLbl="bgShp" presStyleIdx="0" presStyleCnt="1" custLinFactNeighborX="0" custLinFactNeighborY="-625"/>
      <dgm:spPr/>
    </dgm:pt>
    <dgm:pt modelId="{45B84562-0F47-4ECD-85BA-F3BB379AF4EF}" type="pres">
      <dgm:prSet presAssocID="{ECD22CE0-DF0A-4A00-8A8C-4472280F528F}" presName="linearProcess" presStyleCnt="0"/>
      <dgm:spPr/>
    </dgm:pt>
    <dgm:pt modelId="{883C9696-D577-4E6F-8E37-74DAAFA6DCF0}" type="pres">
      <dgm:prSet presAssocID="{7C596364-F535-4382-A3EA-D934912881CF}" presName="textNode" presStyleLbl="node1" presStyleIdx="0" presStyleCnt="3">
        <dgm:presLayoutVars>
          <dgm:bulletEnabled val="1"/>
        </dgm:presLayoutVars>
      </dgm:prSet>
      <dgm:spPr/>
      <dgm:t>
        <a:bodyPr/>
        <a:lstStyle/>
        <a:p>
          <a:endParaRPr lang="en-US"/>
        </a:p>
      </dgm:t>
    </dgm:pt>
    <dgm:pt modelId="{D88FA1E2-1510-47AE-8F81-A7480ADD8432}" type="pres">
      <dgm:prSet presAssocID="{F8E67804-DCF1-48F0-9E31-75EA423E1D96}" presName="sibTrans" presStyleCnt="0"/>
      <dgm:spPr/>
    </dgm:pt>
    <dgm:pt modelId="{8EDE721B-2EF0-48F1-8935-1D001F87D790}" type="pres">
      <dgm:prSet presAssocID="{0C568212-4963-4969-94A0-46E5FC8B6DD3}" presName="textNode" presStyleLbl="node1" presStyleIdx="1" presStyleCnt="3">
        <dgm:presLayoutVars>
          <dgm:bulletEnabled val="1"/>
        </dgm:presLayoutVars>
      </dgm:prSet>
      <dgm:spPr/>
      <dgm:t>
        <a:bodyPr/>
        <a:lstStyle/>
        <a:p>
          <a:endParaRPr lang="en-US"/>
        </a:p>
      </dgm:t>
    </dgm:pt>
    <dgm:pt modelId="{D6EC30F4-DA7A-4D43-A808-9A325E742BAA}" type="pres">
      <dgm:prSet presAssocID="{A659B4B0-89B2-420A-A1EC-253C9E311A26}" presName="sibTrans" presStyleCnt="0"/>
      <dgm:spPr/>
    </dgm:pt>
    <dgm:pt modelId="{5555BB21-0292-4BC3-8CCD-F92D933F266E}" type="pres">
      <dgm:prSet presAssocID="{635F8BBB-1B81-4A2B-B6C1-6DB34F4ED60C}" presName="textNode" presStyleLbl="node1" presStyleIdx="2" presStyleCnt="3">
        <dgm:presLayoutVars>
          <dgm:bulletEnabled val="1"/>
        </dgm:presLayoutVars>
      </dgm:prSet>
      <dgm:spPr/>
      <dgm:t>
        <a:bodyPr/>
        <a:lstStyle/>
        <a:p>
          <a:endParaRPr lang="en-US"/>
        </a:p>
      </dgm:t>
    </dgm:pt>
  </dgm:ptLst>
  <dgm:cxnLst>
    <dgm:cxn modelId="{54F7795C-DEDD-4CCF-B6A4-1D4169DBC11C}" type="presOf" srcId="{0C568212-4963-4969-94A0-46E5FC8B6DD3}" destId="{8EDE721B-2EF0-48F1-8935-1D001F87D790}" srcOrd="0" destOrd="0" presId="urn:microsoft.com/office/officeart/2005/8/layout/hProcess9"/>
    <dgm:cxn modelId="{8ABFF679-DD98-4665-A85B-F12155D7EB5A}" type="presOf" srcId="{ECD22CE0-DF0A-4A00-8A8C-4472280F528F}" destId="{DE4A4D68-F7D8-4D26-9152-F46242A0FCB3}" srcOrd="0" destOrd="0" presId="urn:microsoft.com/office/officeart/2005/8/layout/hProcess9"/>
    <dgm:cxn modelId="{96B2C668-8F6C-47B1-AED0-9A060ACBD7C1}" type="presOf" srcId="{7C596364-F535-4382-A3EA-D934912881CF}" destId="{883C9696-D577-4E6F-8E37-74DAAFA6DCF0}" srcOrd="0" destOrd="0" presId="urn:microsoft.com/office/officeart/2005/8/layout/hProcess9"/>
    <dgm:cxn modelId="{CE0F04D0-FEFE-4382-A383-6B478F5357AF}" type="presOf" srcId="{635F8BBB-1B81-4A2B-B6C1-6DB34F4ED60C}" destId="{5555BB21-0292-4BC3-8CCD-F92D933F266E}" srcOrd="0" destOrd="0" presId="urn:microsoft.com/office/officeart/2005/8/layout/hProcess9"/>
    <dgm:cxn modelId="{1FC121E9-0721-4A69-8C14-03F07D3A875E}" srcId="{ECD22CE0-DF0A-4A00-8A8C-4472280F528F}" destId="{0C568212-4963-4969-94A0-46E5FC8B6DD3}" srcOrd="1" destOrd="0" parTransId="{CD6DD8FA-3E85-4F58-835B-316E5E24316D}" sibTransId="{A659B4B0-89B2-420A-A1EC-253C9E311A26}"/>
    <dgm:cxn modelId="{A4DA005A-3C09-40E2-B022-B20F5BA29FCE}" srcId="{ECD22CE0-DF0A-4A00-8A8C-4472280F528F}" destId="{7C596364-F535-4382-A3EA-D934912881CF}" srcOrd="0" destOrd="0" parTransId="{43CF3B28-FBB5-4DF8-AB65-F834962CC633}" sibTransId="{F8E67804-DCF1-48F0-9E31-75EA423E1D96}"/>
    <dgm:cxn modelId="{5C5EA8D2-F199-4556-AB5D-D944A803C6BC}" srcId="{ECD22CE0-DF0A-4A00-8A8C-4472280F528F}" destId="{635F8BBB-1B81-4A2B-B6C1-6DB34F4ED60C}" srcOrd="2" destOrd="0" parTransId="{6B3DFC91-8C38-4E5C-88FB-FF95ECE82C86}" sibTransId="{92F091DE-821C-47E3-8519-69740E8DEDCE}"/>
    <dgm:cxn modelId="{77C6CB42-5D36-45AC-896E-E44842523BA6}" type="presParOf" srcId="{DE4A4D68-F7D8-4D26-9152-F46242A0FCB3}" destId="{D4E3BC22-08A5-4B98-84B3-3DE366D4A06B}" srcOrd="0" destOrd="0" presId="urn:microsoft.com/office/officeart/2005/8/layout/hProcess9"/>
    <dgm:cxn modelId="{797892F2-7A27-4A28-B8A9-B69F1287CCD4}" type="presParOf" srcId="{DE4A4D68-F7D8-4D26-9152-F46242A0FCB3}" destId="{45B84562-0F47-4ECD-85BA-F3BB379AF4EF}" srcOrd="1" destOrd="0" presId="urn:microsoft.com/office/officeart/2005/8/layout/hProcess9"/>
    <dgm:cxn modelId="{96DC576D-33E1-44B2-87CD-4862EA644CC8}" type="presParOf" srcId="{45B84562-0F47-4ECD-85BA-F3BB379AF4EF}" destId="{883C9696-D577-4E6F-8E37-74DAAFA6DCF0}" srcOrd="0" destOrd="0" presId="urn:microsoft.com/office/officeart/2005/8/layout/hProcess9"/>
    <dgm:cxn modelId="{BD0C5A02-C0AE-4CD4-B58D-BBA47A7E6BB4}" type="presParOf" srcId="{45B84562-0F47-4ECD-85BA-F3BB379AF4EF}" destId="{D88FA1E2-1510-47AE-8F81-A7480ADD8432}" srcOrd="1" destOrd="0" presId="urn:microsoft.com/office/officeart/2005/8/layout/hProcess9"/>
    <dgm:cxn modelId="{2100598F-F6E4-4FBF-9FEB-F640DAC9B721}" type="presParOf" srcId="{45B84562-0F47-4ECD-85BA-F3BB379AF4EF}" destId="{8EDE721B-2EF0-48F1-8935-1D001F87D790}" srcOrd="2" destOrd="0" presId="urn:microsoft.com/office/officeart/2005/8/layout/hProcess9"/>
    <dgm:cxn modelId="{6BCEA434-B8DE-46FD-A981-058526130C63}" type="presParOf" srcId="{45B84562-0F47-4ECD-85BA-F3BB379AF4EF}" destId="{D6EC30F4-DA7A-4D43-A808-9A325E742BAA}" srcOrd="3" destOrd="0" presId="urn:microsoft.com/office/officeart/2005/8/layout/hProcess9"/>
    <dgm:cxn modelId="{D74A2BBE-7239-4E37-8FDB-3208338E7428}" type="presParOf" srcId="{45B84562-0F47-4ECD-85BA-F3BB379AF4EF}" destId="{5555BB21-0292-4BC3-8CCD-F92D933F266E}" srcOrd="4" destOrd="0" presId="urn:microsoft.com/office/officeart/2005/8/layout/hProcess9"/>
  </dgm:cxnLst>
  <dgm:bg>
    <a:solidFill>
      <a:schemeClr val="accent2">
        <a:lumMod val="5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D22CE0-DF0A-4A00-8A8C-4472280F528F}" type="doc">
      <dgm:prSet loTypeId="urn:microsoft.com/office/officeart/2005/8/layout/hProcess9" loCatId="process" qsTypeId="urn:microsoft.com/office/officeart/2005/8/quickstyle/simple1" qsCatId="simple" csTypeId="urn:microsoft.com/office/officeart/2005/8/colors/accent1_2" csCatId="accent1" phldr="1"/>
      <dgm:spPr/>
    </dgm:pt>
    <dgm:pt modelId="{7C596364-F535-4382-A3EA-D934912881CF}">
      <dgm:prSet phldrT="[Text]"/>
      <dgm:spPr/>
      <dgm:t>
        <a:bodyPr/>
        <a:lstStyle/>
        <a:p>
          <a:r>
            <a:rPr lang="en-US" dirty="0" smtClean="0">
              <a:solidFill>
                <a:schemeClr val="accent2"/>
              </a:solidFill>
            </a:rPr>
            <a:t>Gathers Member ID Card Data via ID card or E1 Transaction	</a:t>
          </a:r>
          <a:endParaRPr lang="en-US" dirty="0">
            <a:solidFill>
              <a:schemeClr val="accent2"/>
            </a:solidFill>
          </a:endParaRPr>
        </a:p>
      </dgm:t>
    </dgm:pt>
    <dgm:pt modelId="{43CF3B28-FBB5-4DF8-AB65-F834962CC633}" type="parTrans" cxnId="{A4DA005A-3C09-40E2-B022-B20F5BA29FCE}">
      <dgm:prSet/>
      <dgm:spPr/>
      <dgm:t>
        <a:bodyPr/>
        <a:lstStyle/>
        <a:p>
          <a:endParaRPr lang="en-US"/>
        </a:p>
      </dgm:t>
    </dgm:pt>
    <dgm:pt modelId="{F8E67804-DCF1-48F0-9E31-75EA423E1D96}" type="sibTrans" cxnId="{A4DA005A-3C09-40E2-B022-B20F5BA29FCE}">
      <dgm:prSet/>
      <dgm:spPr/>
      <dgm:t>
        <a:bodyPr/>
        <a:lstStyle/>
        <a:p>
          <a:endParaRPr lang="en-US"/>
        </a:p>
      </dgm:t>
    </dgm:pt>
    <dgm:pt modelId="{0C568212-4963-4969-94A0-46E5FC8B6DD3}">
      <dgm:prSet phldrT="[Text]"/>
      <dgm:spPr/>
      <dgm:t>
        <a:bodyPr/>
        <a:lstStyle/>
        <a:p>
          <a:r>
            <a:rPr lang="en-US" dirty="0" smtClean="0">
              <a:solidFill>
                <a:schemeClr val="accent2"/>
              </a:solidFill>
            </a:rPr>
            <a:t>Submits Claim for Adjudication</a:t>
          </a:r>
          <a:r>
            <a:rPr lang="en-US" dirty="0" smtClean="0"/>
            <a:t>	</a:t>
          </a:r>
          <a:endParaRPr lang="en-US" dirty="0"/>
        </a:p>
      </dgm:t>
    </dgm:pt>
    <dgm:pt modelId="{CD6DD8FA-3E85-4F58-835B-316E5E24316D}" type="parTrans" cxnId="{1FC121E9-0721-4A69-8C14-03F07D3A875E}">
      <dgm:prSet/>
      <dgm:spPr/>
      <dgm:t>
        <a:bodyPr/>
        <a:lstStyle/>
        <a:p>
          <a:endParaRPr lang="en-US"/>
        </a:p>
      </dgm:t>
    </dgm:pt>
    <dgm:pt modelId="{A659B4B0-89B2-420A-A1EC-253C9E311A26}" type="sibTrans" cxnId="{1FC121E9-0721-4A69-8C14-03F07D3A875E}">
      <dgm:prSet/>
      <dgm:spPr/>
      <dgm:t>
        <a:bodyPr/>
        <a:lstStyle/>
        <a:p>
          <a:endParaRPr lang="en-US"/>
        </a:p>
      </dgm:t>
    </dgm:pt>
    <dgm:pt modelId="{DE4A4D68-F7D8-4D26-9152-F46242A0FCB3}" type="pres">
      <dgm:prSet presAssocID="{ECD22CE0-DF0A-4A00-8A8C-4472280F528F}" presName="CompostProcess" presStyleCnt="0">
        <dgm:presLayoutVars>
          <dgm:dir/>
          <dgm:resizeHandles val="exact"/>
        </dgm:presLayoutVars>
      </dgm:prSet>
      <dgm:spPr/>
    </dgm:pt>
    <dgm:pt modelId="{D4E3BC22-08A5-4B98-84B3-3DE366D4A06B}" type="pres">
      <dgm:prSet presAssocID="{ECD22CE0-DF0A-4A00-8A8C-4472280F528F}" presName="arrow" presStyleLbl="bgShp" presStyleIdx="0" presStyleCnt="1" custLinFactNeighborX="0" custLinFactNeighborY="-625"/>
      <dgm:spPr/>
    </dgm:pt>
    <dgm:pt modelId="{45B84562-0F47-4ECD-85BA-F3BB379AF4EF}" type="pres">
      <dgm:prSet presAssocID="{ECD22CE0-DF0A-4A00-8A8C-4472280F528F}" presName="linearProcess" presStyleCnt="0"/>
      <dgm:spPr/>
    </dgm:pt>
    <dgm:pt modelId="{883C9696-D577-4E6F-8E37-74DAAFA6DCF0}" type="pres">
      <dgm:prSet presAssocID="{7C596364-F535-4382-A3EA-D934912881CF}" presName="textNode" presStyleLbl="node1" presStyleIdx="0" presStyleCnt="2" custScaleX="71431" custLinFactX="-28789" custLinFactNeighborX="-100000" custLinFactNeighborY="6683">
        <dgm:presLayoutVars>
          <dgm:bulletEnabled val="1"/>
        </dgm:presLayoutVars>
      </dgm:prSet>
      <dgm:spPr/>
      <dgm:t>
        <a:bodyPr/>
        <a:lstStyle/>
        <a:p>
          <a:endParaRPr lang="en-US"/>
        </a:p>
      </dgm:t>
    </dgm:pt>
    <dgm:pt modelId="{D88FA1E2-1510-47AE-8F81-A7480ADD8432}" type="pres">
      <dgm:prSet presAssocID="{F8E67804-DCF1-48F0-9E31-75EA423E1D96}" presName="sibTrans" presStyleCnt="0"/>
      <dgm:spPr/>
    </dgm:pt>
    <dgm:pt modelId="{8EDE721B-2EF0-48F1-8935-1D001F87D790}" type="pres">
      <dgm:prSet presAssocID="{0C568212-4963-4969-94A0-46E5FC8B6DD3}" presName="textNode" presStyleLbl="node1" presStyleIdx="1" presStyleCnt="2" custScaleY="86633" custLinFactX="-26003" custLinFactNeighborX="-100000" custLinFactNeighborY="7425">
        <dgm:presLayoutVars>
          <dgm:bulletEnabled val="1"/>
        </dgm:presLayoutVars>
      </dgm:prSet>
      <dgm:spPr/>
      <dgm:t>
        <a:bodyPr/>
        <a:lstStyle/>
        <a:p>
          <a:endParaRPr lang="en-US"/>
        </a:p>
      </dgm:t>
    </dgm:pt>
  </dgm:ptLst>
  <dgm:cxnLst>
    <dgm:cxn modelId="{43833C93-BA81-4BF5-8864-0E3991CED5DB}" type="presOf" srcId="{ECD22CE0-DF0A-4A00-8A8C-4472280F528F}" destId="{DE4A4D68-F7D8-4D26-9152-F46242A0FCB3}" srcOrd="0" destOrd="0" presId="urn:microsoft.com/office/officeart/2005/8/layout/hProcess9"/>
    <dgm:cxn modelId="{130AC6BD-F997-4A3A-95E3-402B01C1B6AE}" type="presOf" srcId="{0C568212-4963-4969-94A0-46E5FC8B6DD3}" destId="{8EDE721B-2EF0-48F1-8935-1D001F87D790}" srcOrd="0" destOrd="0" presId="urn:microsoft.com/office/officeart/2005/8/layout/hProcess9"/>
    <dgm:cxn modelId="{1FC121E9-0721-4A69-8C14-03F07D3A875E}" srcId="{ECD22CE0-DF0A-4A00-8A8C-4472280F528F}" destId="{0C568212-4963-4969-94A0-46E5FC8B6DD3}" srcOrd="1" destOrd="0" parTransId="{CD6DD8FA-3E85-4F58-835B-316E5E24316D}" sibTransId="{A659B4B0-89B2-420A-A1EC-253C9E311A26}"/>
    <dgm:cxn modelId="{2E0921DE-BA3A-497F-9297-976D5DB7F8E0}" type="presOf" srcId="{7C596364-F535-4382-A3EA-D934912881CF}" destId="{883C9696-D577-4E6F-8E37-74DAAFA6DCF0}" srcOrd="0" destOrd="0" presId="urn:microsoft.com/office/officeart/2005/8/layout/hProcess9"/>
    <dgm:cxn modelId="{A4DA005A-3C09-40E2-B022-B20F5BA29FCE}" srcId="{ECD22CE0-DF0A-4A00-8A8C-4472280F528F}" destId="{7C596364-F535-4382-A3EA-D934912881CF}" srcOrd="0" destOrd="0" parTransId="{43CF3B28-FBB5-4DF8-AB65-F834962CC633}" sibTransId="{F8E67804-DCF1-48F0-9E31-75EA423E1D96}"/>
    <dgm:cxn modelId="{6C00BA03-17CC-4166-9523-77AB461BA1E0}" type="presParOf" srcId="{DE4A4D68-F7D8-4D26-9152-F46242A0FCB3}" destId="{D4E3BC22-08A5-4B98-84B3-3DE366D4A06B}" srcOrd="0" destOrd="0" presId="urn:microsoft.com/office/officeart/2005/8/layout/hProcess9"/>
    <dgm:cxn modelId="{3D2A5BFE-2320-4E32-A21A-17687A432FAB}" type="presParOf" srcId="{DE4A4D68-F7D8-4D26-9152-F46242A0FCB3}" destId="{45B84562-0F47-4ECD-85BA-F3BB379AF4EF}" srcOrd="1" destOrd="0" presId="urn:microsoft.com/office/officeart/2005/8/layout/hProcess9"/>
    <dgm:cxn modelId="{B9A1DB34-2913-41B5-9773-7EE1E828409D}" type="presParOf" srcId="{45B84562-0F47-4ECD-85BA-F3BB379AF4EF}" destId="{883C9696-D577-4E6F-8E37-74DAAFA6DCF0}" srcOrd="0" destOrd="0" presId="urn:microsoft.com/office/officeart/2005/8/layout/hProcess9"/>
    <dgm:cxn modelId="{238B675B-51CB-4095-BAC4-FC04B87670DD}" type="presParOf" srcId="{45B84562-0F47-4ECD-85BA-F3BB379AF4EF}" destId="{D88FA1E2-1510-47AE-8F81-A7480ADD8432}" srcOrd="1" destOrd="0" presId="urn:microsoft.com/office/officeart/2005/8/layout/hProcess9"/>
    <dgm:cxn modelId="{55B063AA-9ACE-40C1-B78B-A60DA77CA002}" type="presParOf" srcId="{45B84562-0F47-4ECD-85BA-F3BB379AF4EF}" destId="{8EDE721B-2EF0-48F1-8935-1D001F87D790}" srcOrd="2" destOrd="0" presId="urn:microsoft.com/office/officeart/2005/8/layout/hProcess9"/>
  </dgm:cxnLst>
  <dgm:bg>
    <a:solidFill>
      <a:schemeClr val="accent2">
        <a:lumMod val="50000"/>
      </a:schemeClr>
    </a:solid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75DE034-4399-4353-86D2-9405F3F1C0CD}" type="datetimeFigureOut">
              <a:rPr lang="en-US"/>
              <a:pPr>
                <a:defRPr/>
              </a:pPr>
              <a:t>7/14/2016</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84F38E0-6700-4B4E-A6F7-151CEA19BD2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5377AA2-94DC-45B6-ADDC-808D9F4EFDAB}" type="datetimeFigureOut">
              <a:rPr lang="en-US"/>
              <a:pPr>
                <a:defRPr/>
              </a:pPr>
              <a:t>7/14/2016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4DC32DF-75DD-4DA7-9274-037A13EA59A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4DC32DF-75DD-4DA7-9274-037A13EA59A1}"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Include</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9F6ACC-C71B-45B9-8F6E-9DA854DF7807}" type="slidenum">
              <a:rPr lang="en-US"/>
              <a:pPr fontAlgn="base">
                <a:spcBef>
                  <a:spcPct val="0"/>
                </a:spcBef>
                <a:spcAft>
                  <a:spcPct val="0"/>
                </a:spcAft>
              </a:pPr>
              <a:t>24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Monique</a:t>
            </a:r>
          </a:p>
          <a:p>
            <a:r>
              <a:rPr lang="en-US" dirty="0" smtClean="0"/>
              <a:t>Start</a:t>
            </a:r>
            <a:endParaRPr lang="en-US" dirty="0"/>
          </a:p>
        </p:txBody>
      </p:sp>
      <p:sp>
        <p:nvSpPr>
          <p:cNvPr id="4" name="Slide Number Placeholder 3"/>
          <p:cNvSpPr>
            <a:spLocks noGrp="1"/>
          </p:cNvSpPr>
          <p:nvPr>
            <p:ph type="sldNum" sz="quarter" idx="10"/>
          </p:nvPr>
        </p:nvSpPr>
        <p:spPr/>
        <p:txBody>
          <a:bodyPr/>
          <a:lstStyle/>
          <a:p>
            <a:pPr>
              <a:defRPr/>
            </a:pPr>
            <a:fld id="{84DC32DF-75DD-4DA7-9274-037A13EA59A1}" type="slidenum">
              <a:rPr lang="en-US" smtClean="0"/>
              <a:pPr>
                <a:defRPr/>
              </a:pPr>
              <a:t>35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Lisa Start</a:t>
            </a:r>
            <a:endParaRPr lang="en-US" dirty="0"/>
          </a:p>
        </p:txBody>
      </p:sp>
      <p:sp>
        <p:nvSpPr>
          <p:cNvPr id="4" name="Slide Number Placeholder 3"/>
          <p:cNvSpPr>
            <a:spLocks noGrp="1"/>
          </p:cNvSpPr>
          <p:nvPr>
            <p:ph type="sldNum" sz="quarter" idx="10"/>
          </p:nvPr>
        </p:nvSpPr>
        <p:spPr/>
        <p:txBody>
          <a:bodyPr/>
          <a:lstStyle/>
          <a:p>
            <a:pPr>
              <a:defRPr/>
            </a:pPr>
            <a:fld id="{84DC32DF-75DD-4DA7-9274-037A13EA59A1}" type="slidenum">
              <a:rPr lang="en-US" smtClean="0"/>
              <a:pPr>
                <a:defRPr/>
              </a:pPr>
              <a:t>36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Include</a:t>
            </a:r>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1E66E2-1602-4D86-A524-061CB6DE5B87}" type="slidenum">
              <a:rPr lang="en-US"/>
              <a:pPr fontAlgn="base">
                <a:spcBef>
                  <a:spcPct val="0"/>
                </a:spcBef>
                <a:spcAft>
                  <a:spcPct val="0"/>
                </a:spcAft>
              </a:pPr>
              <a:t>38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Lisa Start</a:t>
            </a:r>
            <a:endParaRPr lang="en-US" dirty="0"/>
          </a:p>
        </p:txBody>
      </p:sp>
      <p:sp>
        <p:nvSpPr>
          <p:cNvPr id="4" name="Slide Number Placeholder 3"/>
          <p:cNvSpPr>
            <a:spLocks noGrp="1"/>
          </p:cNvSpPr>
          <p:nvPr>
            <p:ph type="sldNum" sz="quarter" idx="10"/>
          </p:nvPr>
        </p:nvSpPr>
        <p:spPr/>
        <p:txBody>
          <a:bodyPr/>
          <a:lstStyle/>
          <a:p>
            <a:pPr>
              <a:defRPr/>
            </a:pPr>
            <a:fld id="{84DC32DF-75DD-4DA7-9274-037A13EA59A1}" type="slidenum">
              <a:rPr lang="en-US" smtClean="0"/>
              <a:pPr>
                <a:defRPr/>
              </a:pPr>
              <a:t>47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Monique start</a:t>
            </a:r>
            <a:endParaRPr lang="en-US" dirty="0"/>
          </a:p>
        </p:txBody>
      </p:sp>
      <p:sp>
        <p:nvSpPr>
          <p:cNvPr id="4" name="Slide Number Placeholder 3"/>
          <p:cNvSpPr>
            <a:spLocks noGrp="1"/>
          </p:cNvSpPr>
          <p:nvPr>
            <p:ph type="sldNum" sz="quarter" idx="10"/>
          </p:nvPr>
        </p:nvSpPr>
        <p:spPr/>
        <p:txBody>
          <a:bodyPr/>
          <a:lstStyle/>
          <a:p>
            <a:pPr>
              <a:defRPr/>
            </a:pPr>
            <a:fld id="{84DC32DF-75DD-4DA7-9274-037A13EA59A1}" type="slidenum">
              <a:rPr lang="en-US" smtClean="0"/>
              <a:pPr>
                <a:defRPr/>
              </a:pPr>
              <a:t>53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Include</a:t>
            </a:r>
          </a:p>
          <a:p>
            <a:pPr>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CF7867-E705-41E8-908A-FCA5DF5FD83A}" type="slidenum">
              <a:rPr lang="en-US"/>
              <a:pPr fontAlgn="base">
                <a:spcBef>
                  <a:spcPct val="0"/>
                </a:spcBef>
                <a:spcAft>
                  <a:spcPct val="0"/>
                </a:spcAft>
              </a:pPr>
              <a:t>55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1446F6-16F0-4AFF-BE77-1432064BCD0B}" type="slidenum">
              <a:rPr lang="en-US"/>
              <a:pPr fontAlgn="base">
                <a:spcBef>
                  <a:spcPct val="0"/>
                </a:spcBef>
                <a:spcAft>
                  <a:spcPct val="0"/>
                </a:spcAft>
              </a:pPr>
              <a:t>62</a:t>
            </a:fld>
            <a:endParaRPr lang="en-US" dirty="0"/>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Lisa</a:t>
            </a:r>
          </a:p>
          <a:p>
            <a:pPr>
              <a:spcBef>
                <a:spcPct val="0"/>
              </a:spcBef>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0D848F-9999-4D19-ACB1-0B643BB4DF32}" type="slidenum">
              <a:rPr lang="en-US"/>
              <a:pPr fontAlgn="base">
                <a:spcBef>
                  <a:spcPct val="0"/>
                </a:spcBef>
                <a:spcAft>
                  <a:spcPct val="0"/>
                </a:spcAft>
              </a:pPr>
              <a:t>66</a:t>
            </a:fld>
            <a:endParaRPr lang="en-US" dirty="0"/>
          </a:p>
        </p:txBody>
      </p:sp>
      <p:sp>
        <p:nvSpPr>
          <p:cNvPr id="97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8DA938-1753-4937-A3A2-26046791FE0B}" type="slidenum">
              <a:rPr lang="en-US"/>
              <a:pPr fontAlgn="base">
                <a:spcBef>
                  <a:spcPct val="0"/>
                </a:spcBef>
                <a:spcAft>
                  <a:spcPct val="0"/>
                </a:spcAft>
              </a:pPr>
              <a:t>68</a:t>
            </a:fld>
            <a:endParaRPr lang="en-US" dirty="0"/>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Lisa</a:t>
            </a:r>
          </a:p>
          <a:p>
            <a:pPr>
              <a:spcBef>
                <a:spcPct val="0"/>
              </a:spcBef>
            </a:pPr>
            <a:r>
              <a:rPr lang="en-US" dirty="0" smtClean="0"/>
              <a:t>start</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9F6ACC-C71B-45B9-8F6E-9DA854DF7807}" type="slidenum">
              <a:rPr lang="en-US"/>
              <a:pPr fontAlgn="base">
                <a:spcBef>
                  <a:spcPct val="0"/>
                </a:spcBef>
                <a:spcAft>
                  <a:spcPct val="0"/>
                </a:spcAft>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Include</a:t>
            </a:r>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ECDD1C-7EDE-4E98-A18C-E26E78652427}" type="slidenum">
              <a:rPr lang="en-US"/>
              <a:pPr fontAlgn="base">
                <a:spcBef>
                  <a:spcPct val="0"/>
                </a:spcBef>
                <a:spcAft>
                  <a:spcPct val="0"/>
                </a:spcAft>
              </a:pPr>
              <a:t>71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0B8DF2-B5AF-478B-9385-898EC633F8E5}" type="slidenum">
              <a:rPr lang="en-US"/>
              <a:pPr fontAlgn="base">
                <a:spcBef>
                  <a:spcPct val="0"/>
                </a:spcBef>
                <a:spcAft>
                  <a:spcPct val="0"/>
                </a:spcAft>
              </a:pPr>
              <a:t>72</a:t>
            </a:fld>
            <a:endParaRPr lang="en-US" dirty="0"/>
          </a:p>
        </p:txBody>
      </p:sp>
      <p:sp>
        <p:nvSpPr>
          <p:cNvPr id="103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A42F15-65CB-4CD4-A6B1-931F760C7C0B}" type="slidenum">
              <a:rPr lang="en-US"/>
              <a:pPr fontAlgn="base">
                <a:spcBef>
                  <a:spcPct val="0"/>
                </a:spcBef>
                <a:spcAft>
                  <a:spcPct val="0"/>
                </a:spcAft>
              </a:pPr>
              <a:t>73</a:t>
            </a:fld>
            <a:endParaRPr lang="en-US" dirty="0"/>
          </a:p>
        </p:txBody>
      </p:sp>
      <p:sp>
        <p:nvSpPr>
          <p:cNvPr id="1054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lnSpc>
                <a:spcPct val="80000"/>
              </a:lnSpc>
              <a:spcBef>
                <a:spcPct val="0"/>
              </a:spcBef>
            </a:pPr>
            <a:endParaRPr lang="en-US" sz="800" dirty="0" smtClean="0"/>
          </a:p>
          <a:p>
            <a:pPr>
              <a:lnSpc>
                <a:spcPct val="80000"/>
              </a:lnSpc>
              <a:spcBef>
                <a:spcPct val="0"/>
              </a:spcBef>
            </a:pPr>
            <a:endParaRPr lang="en-US" sz="8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4DC32DF-75DD-4DA7-9274-037A13EA59A1}"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Monique</a:t>
            </a:r>
            <a:endParaRPr lang="en-US" dirty="0"/>
          </a:p>
        </p:txBody>
      </p:sp>
      <p:sp>
        <p:nvSpPr>
          <p:cNvPr id="4" name="Slide Number Placeholder 3"/>
          <p:cNvSpPr>
            <a:spLocks noGrp="1"/>
          </p:cNvSpPr>
          <p:nvPr>
            <p:ph type="sldNum" sz="quarter" idx="10"/>
          </p:nvPr>
        </p:nvSpPr>
        <p:spPr/>
        <p:txBody>
          <a:bodyPr/>
          <a:lstStyle/>
          <a:p>
            <a:pPr>
              <a:defRPr/>
            </a:pPr>
            <a:fld id="{84DC32DF-75DD-4DA7-9274-037A13EA59A1}"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LISA</a:t>
            </a:r>
            <a:r>
              <a:rPr lang="en-US" baseline="0" dirty="0" smtClean="0"/>
              <a:t> </a:t>
            </a:r>
            <a:r>
              <a:rPr lang="en-US" dirty="0" smtClean="0"/>
              <a:t>Start</a:t>
            </a:r>
            <a:endParaRPr lang="en-US" dirty="0"/>
          </a:p>
        </p:txBody>
      </p:sp>
      <p:sp>
        <p:nvSpPr>
          <p:cNvPr id="4" name="Slide Number Placeholder 3"/>
          <p:cNvSpPr>
            <a:spLocks noGrp="1"/>
          </p:cNvSpPr>
          <p:nvPr>
            <p:ph type="sldNum" sz="quarter" idx="10"/>
          </p:nvPr>
        </p:nvSpPr>
        <p:spPr/>
        <p:txBody>
          <a:bodyPr/>
          <a:lstStyle/>
          <a:p>
            <a:pPr>
              <a:defRPr/>
            </a:pPr>
            <a:fld id="{84DC32DF-75DD-4DA7-9274-037A13EA59A1}" type="slidenum">
              <a:rPr lang="en-US" smtClean="0"/>
              <a:pPr>
                <a:defRPr/>
              </a:pPr>
              <a:t>17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Include</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18B851-E9B3-47A2-84D3-9A415925F2E7}" type="slidenum">
              <a:rPr lang="en-US"/>
              <a:pPr fontAlgn="base">
                <a:spcBef>
                  <a:spcPct val="0"/>
                </a:spcBef>
                <a:spcAft>
                  <a:spcPct val="0"/>
                </a:spcAft>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are a supplemental payer that does not pay real time (on-line) you must provide a batch file. </a:t>
            </a:r>
          </a:p>
          <a:p>
            <a:r>
              <a:rPr lang="en-US" baseline="0" dirty="0" smtClean="0"/>
              <a:t>Include</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ircle"/>
          <p:cNvPicPr>
            <a:picLocks noChangeAspect="1" noChangeArrowheads="1"/>
          </p:cNvPicPr>
          <p:nvPr/>
        </p:nvPicPr>
        <p:blipFill>
          <a:blip r:embed="rId2" cstate="print">
            <a:lum bright="80000" contrast="-80000"/>
          </a:blip>
          <a:srcRect/>
          <a:stretch>
            <a:fillRect/>
          </a:stretch>
        </p:blipFill>
        <p:spPr bwMode="hidden">
          <a:xfrm>
            <a:off x="2762250" y="381000"/>
            <a:ext cx="6305550" cy="6254750"/>
          </a:xfrm>
          <a:prstGeom prst="rect">
            <a:avLst/>
          </a:prstGeom>
          <a:noFill/>
          <a:ln w="9525">
            <a:noFill/>
            <a:miter lim="800000"/>
            <a:headEnd/>
            <a:tailEnd/>
          </a:ln>
        </p:spPr>
      </p:pic>
      <p:pic>
        <p:nvPicPr>
          <p:cNvPr id="5" name="Picture 3" descr="4KWNAME"/>
          <p:cNvPicPr>
            <a:picLocks noChangeAspect="1" noChangeArrowheads="1"/>
          </p:cNvPicPr>
          <p:nvPr/>
        </p:nvPicPr>
        <p:blipFill>
          <a:blip r:embed="rId3" cstate="print">
            <a:lum bright="-12000" contrast="24000"/>
          </a:blip>
          <a:srcRect/>
          <a:stretch>
            <a:fillRect/>
          </a:stretch>
        </p:blipFill>
        <p:spPr bwMode="auto">
          <a:xfrm>
            <a:off x="76200" y="76200"/>
            <a:ext cx="1295400" cy="825500"/>
          </a:xfrm>
          <a:prstGeom prst="rect">
            <a:avLst/>
          </a:prstGeom>
          <a:noFill/>
          <a:ln w="9525">
            <a:noFill/>
            <a:miter lim="800000"/>
            <a:headEnd/>
            <a:tailEnd/>
          </a:ln>
        </p:spPr>
      </p:pic>
      <p:sp>
        <p:nvSpPr>
          <p:cNvPr id="6" name="Line 9"/>
          <p:cNvSpPr>
            <a:spLocks noChangeShapeType="1"/>
          </p:cNvSpPr>
          <p:nvPr/>
        </p:nvSpPr>
        <p:spPr bwMode="auto">
          <a:xfrm>
            <a:off x="228600" y="914400"/>
            <a:ext cx="0" cy="2514600"/>
          </a:xfrm>
          <a:prstGeom prst="line">
            <a:avLst/>
          </a:prstGeom>
          <a:noFill/>
          <a:ln w="25400">
            <a:solidFill>
              <a:srgbClr val="003399"/>
            </a:solidFill>
            <a:round/>
            <a:headEnd/>
            <a:tailEnd/>
          </a:ln>
          <a:effectLst/>
        </p:spPr>
        <p:txBody>
          <a:bodyPr/>
          <a:lstStyle/>
          <a:p>
            <a:pPr fontAlgn="auto">
              <a:spcBef>
                <a:spcPts val="0"/>
              </a:spcBef>
              <a:spcAft>
                <a:spcPts val="0"/>
              </a:spcAft>
              <a:defRPr/>
            </a:pPr>
            <a:endParaRPr lang="en-US" dirty="0">
              <a:latin typeface="Arial" charset="0"/>
            </a:endParaRPr>
          </a:p>
        </p:txBody>
      </p:sp>
      <p:sp>
        <p:nvSpPr>
          <p:cNvPr id="7" name="Line 10"/>
          <p:cNvSpPr>
            <a:spLocks noChangeShapeType="1"/>
          </p:cNvSpPr>
          <p:nvPr/>
        </p:nvSpPr>
        <p:spPr bwMode="auto">
          <a:xfrm flipH="1">
            <a:off x="228600" y="3429000"/>
            <a:ext cx="8763000" cy="0"/>
          </a:xfrm>
          <a:prstGeom prst="line">
            <a:avLst/>
          </a:prstGeom>
          <a:noFill/>
          <a:ln w="25400">
            <a:solidFill>
              <a:srgbClr val="003399"/>
            </a:solidFill>
            <a:round/>
            <a:headEnd/>
            <a:tailEnd/>
          </a:ln>
          <a:effectLst/>
        </p:spPr>
        <p:txBody>
          <a:bodyPr/>
          <a:lstStyle/>
          <a:p>
            <a:pPr fontAlgn="auto">
              <a:spcBef>
                <a:spcPts val="0"/>
              </a:spcBef>
              <a:spcAft>
                <a:spcPts val="0"/>
              </a:spcAft>
              <a:defRPr/>
            </a:pPr>
            <a:endParaRPr lang="en-US" dirty="0">
              <a:latin typeface="Arial" charset="0"/>
            </a:endParaRPr>
          </a:p>
        </p:txBody>
      </p:sp>
      <p:sp>
        <p:nvSpPr>
          <p:cNvPr id="272388" name="Rectangle 4"/>
          <p:cNvSpPr>
            <a:spLocks noGrp="1" noChangeArrowheads="1"/>
          </p:cNvSpPr>
          <p:nvPr>
            <p:ph type="ctrTitle"/>
          </p:nvPr>
        </p:nvSpPr>
        <p:spPr>
          <a:xfrm>
            <a:off x="381000" y="2286000"/>
            <a:ext cx="8610600" cy="1143000"/>
          </a:xfrm>
        </p:spPr>
        <p:txBody>
          <a:bodyPr/>
          <a:lstStyle>
            <a:lvl1pPr>
              <a:defRPr/>
            </a:lvl1pPr>
          </a:lstStyle>
          <a:p>
            <a:r>
              <a:rPr lang="en-US" smtClean="0"/>
              <a:t>Click to edit Master title style</a:t>
            </a:r>
            <a:endParaRPr lang="en-US"/>
          </a:p>
        </p:txBody>
      </p:sp>
      <p:sp>
        <p:nvSpPr>
          <p:cNvPr id="272389" name="Rectangle 5"/>
          <p:cNvSpPr>
            <a:spLocks noGrp="1" noChangeArrowheads="1"/>
          </p:cNvSpPr>
          <p:nvPr>
            <p:ph type="subTitle" idx="1"/>
          </p:nvPr>
        </p:nvSpPr>
        <p:spPr>
          <a:xfrm>
            <a:off x="381000" y="3505200"/>
            <a:ext cx="6400800" cy="1752600"/>
          </a:xfrm>
        </p:spPr>
        <p:txBody>
          <a:bodyPr/>
          <a:lstStyle>
            <a:lvl1pPr marL="0" indent="0">
              <a:buFontTx/>
              <a:buNone/>
              <a:defRPr sz="3600"/>
            </a:lvl1pPr>
          </a:lstStyle>
          <a:p>
            <a:r>
              <a:rPr lang="en-US" smtClean="0"/>
              <a:t>Click to edit Master subtitle style</a:t>
            </a:r>
            <a:endParaRPr lang="en-US"/>
          </a:p>
        </p:txBody>
      </p:sp>
      <p:sp>
        <p:nvSpPr>
          <p:cNvPr id="8" name="Rectangle 6"/>
          <p:cNvSpPr>
            <a:spLocks noGrp="1" noChangeArrowheads="1"/>
          </p:cNvSpPr>
          <p:nvPr>
            <p:ph type="dt" sz="half" idx="10"/>
          </p:nvPr>
        </p:nvSpPr>
        <p:spPr/>
        <p:txBody>
          <a:bodyPr/>
          <a:lstStyle>
            <a:lvl1pPr algn="l">
              <a:defRPr smtClean="0"/>
            </a:lvl1pPr>
          </a:lstStyle>
          <a:p>
            <a:pPr>
              <a:defRPr/>
            </a:pPr>
            <a:fld id="{3255338E-2393-4BEF-9723-39C7EEB18AC5}" type="datetime1">
              <a:rPr lang="en-US" smtClean="0"/>
              <a:pPr>
                <a:defRPr/>
              </a:pPr>
              <a:t>7/14/2016</a:t>
            </a:fld>
            <a:endParaRPr lang="en-US" dirty="0"/>
          </a:p>
        </p:txBody>
      </p:sp>
      <p:sp>
        <p:nvSpPr>
          <p:cNvPr id="9" name="Rectangle 7"/>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auto">
              <a:lnSpc>
                <a:spcPct val="100000"/>
              </a:lnSpc>
              <a:spcBef>
                <a:spcPct val="0"/>
              </a:spcBef>
              <a:spcAft>
                <a:spcPts val="0"/>
              </a:spcAft>
              <a:buClrTx/>
              <a:buFontTx/>
              <a:buNone/>
              <a:defRPr sz="1400">
                <a:latin typeface="Times New Roman" pitchFamily="18" charset="0"/>
              </a:defRPr>
            </a:lvl1pPr>
          </a:lstStyle>
          <a:p>
            <a:pPr>
              <a:defRPr/>
            </a:pPr>
            <a:endParaRPr lang="en-US" dirty="0"/>
          </a:p>
        </p:txBody>
      </p:sp>
      <p:sp>
        <p:nvSpPr>
          <p:cNvPr id="10" name="Rectangle 8"/>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lnSpc>
                <a:spcPct val="100000"/>
              </a:lnSpc>
              <a:spcBef>
                <a:spcPct val="0"/>
              </a:spcBef>
              <a:spcAft>
                <a:spcPts val="0"/>
              </a:spcAft>
              <a:buClrTx/>
              <a:buFontTx/>
              <a:buNone/>
              <a:defRPr sz="1400" smtClean="0">
                <a:latin typeface="Times New Roman" pitchFamily="18" charset="0"/>
              </a:defRPr>
            </a:lvl1pPr>
          </a:lstStyle>
          <a:p>
            <a:pPr>
              <a:defRPr/>
            </a:pPr>
            <a:fld id="{4B98BBC3-A4A2-4ABC-AB96-3FFF7DD65F2D}" type="slidenum">
              <a:rPr lang="en-US"/>
              <a:pPr>
                <a:defRPr/>
              </a:pPr>
              <a:t>‹#›</a:t>
            </a:fld>
            <a:endParaRPr lang="en-US" dirty="0">
              <a:solidFill>
                <a:srgbClr val="FFFFFF"/>
              </a:solidFill>
            </a:endParaRPr>
          </a:p>
        </p:txBody>
      </p:sp>
    </p:spTree>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lgn="l">
              <a:defRPr/>
            </a:lvl1pPr>
          </a:lstStyle>
          <a:p>
            <a:pPr>
              <a:defRPr/>
            </a:pPr>
            <a:fld id="{A6D300B3-E903-4F04-9E6C-4FA5AC7322B5}" type="datetime1">
              <a:rPr lang="en-US" smtClean="0"/>
              <a:pPr>
                <a:defRPr/>
              </a:pPr>
              <a:t>7/14/2016</a:t>
            </a:fld>
            <a:endParaRPr lang="en-US" dirty="0"/>
          </a:p>
        </p:txBody>
      </p:sp>
    </p:spTree>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lgn="l">
              <a:defRPr smtClean="0"/>
            </a:lvl1pPr>
          </a:lstStyle>
          <a:p>
            <a:pPr>
              <a:defRPr/>
            </a:pPr>
            <a:fld id="{C2558F39-75C2-4F53-BC5D-688A578104FC}" type="datetime1">
              <a:rPr lang="en-US" smtClean="0"/>
              <a:pPr>
                <a:defRPr/>
              </a:pPr>
              <a:t>7/14/2016</a:t>
            </a:fld>
            <a:endParaRPr lang="en-US" dirty="0"/>
          </a:p>
        </p:txBody>
      </p:sp>
    </p:spTree>
  </p:cSld>
  <p:clrMapOvr>
    <a:masterClrMapping/>
  </p:clrMapOvr>
  <p:transition>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itle 1"/>
          <p:cNvSpPr>
            <a:spLocks noGrp="1"/>
          </p:cNvSpPr>
          <p:nvPr>
            <p:ph type="title"/>
          </p:nvPr>
        </p:nvSpPr>
        <p:spPr>
          <a:xfrm>
            <a:off x="609600" y="809400"/>
            <a:ext cx="8229600" cy="639762"/>
          </a:xfrm>
        </p:spPr>
        <p:txBody>
          <a:bodyPr/>
          <a:lstStyle/>
          <a:p>
            <a:r>
              <a:rPr lang="en-US" smtClean="0"/>
              <a:t>Click to edit Master title style</a:t>
            </a:r>
            <a:endParaRPr lang="en-US" dirty="0"/>
          </a:p>
        </p:txBody>
      </p:sp>
      <p:sp>
        <p:nvSpPr>
          <p:cNvPr id="16" name="Text Placeholder 10"/>
          <p:cNvSpPr>
            <a:spLocks noGrp="1"/>
          </p:cNvSpPr>
          <p:nvPr>
            <p:ph type="body" sz="quarter" idx="13"/>
          </p:nvPr>
        </p:nvSpPr>
        <p:spPr>
          <a:xfrm>
            <a:off x="631200" y="1295400"/>
            <a:ext cx="8153400" cy="457200"/>
          </a:xfrm>
        </p:spPr>
        <p:txBody>
          <a:bodyPr>
            <a:normAutofit/>
          </a:bodyPr>
          <a:lstStyle>
            <a:lvl1pPr>
              <a:buFontTx/>
              <a:buNone/>
              <a:defRPr sz="2400"/>
            </a:lvl1pPr>
          </a:lstStyle>
          <a:p>
            <a:pPr lvl="0"/>
            <a:r>
              <a:rPr lang="en-US" smtClean="0"/>
              <a:t>Click to edit Master text styles</a:t>
            </a:r>
          </a:p>
        </p:txBody>
      </p:sp>
      <p:sp>
        <p:nvSpPr>
          <p:cNvPr id="6" name="Footer Placeholder 2"/>
          <p:cNvSpPr>
            <a:spLocks noGrp="1"/>
          </p:cNvSpPr>
          <p:nvPr>
            <p:ph type="ftr" sz="quarter" idx="14"/>
          </p:nvPr>
        </p:nvSpPr>
        <p:spPr>
          <a:xfrm>
            <a:off x="3124200" y="6542088"/>
            <a:ext cx="2895600" cy="365125"/>
          </a:xfrm>
          <a:prstGeom prst="rect">
            <a:avLst/>
          </a:prstGeom>
        </p:spPr>
        <p:txBody>
          <a:bodyPr/>
          <a:lstStyle>
            <a:lvl1pPr fontAlgn="auto">
              <a:spcBef>
                <a:spcPts val="0"/>
              </a:spcBef>
              <a:spcAft>
                <a:spcPts val="0"/>
              </a:spcAft>
              <a:defRPr dirty="0">
                <a:latin typeface="+mn-lt"/>
              </a:defRPr>
            </a:lvl1pPr>
          </a:lstStyle>
          <a:p>
            <a:pPr>
              <a:defRPr/>
            </a:pPr>
            <a:endParaRPr lang="en-US" dirty="0"/>
          </a:p>
        </p:txBody>
      </p:sp>
      <p:sp>
        <p:nvSpPr>
          <p:cNvPr id="7" name="Slide Number Placeholder 3"/>
          <p:cNvSpPr>
            <a:spLocks noGrp="1"/>
          </p:cNvSpPr>
          <p:nvPr>
            <p:ph type="sldNum" sz="quarter" idx="15"/>
          </p:nvPr>
        </p:nvSpPr>
        <p:spPr>
          <a:xfrm>
            <a:off x="457200" y="6542088"/>
            <a:ext cx="2133600" cy="365125"/>
          </a:xfrm>
          <a:prstGeom prst="rect">
            <a:avLst/>
          </a:prstGeom>
        </p:spPr>
        <p:txBody>
          <a:bodyPr/>
          <a:lstStyle>
            <a:lvl1pPr fontAlgn="auto">
              <a:spcBef>
                <a:spcPts val="0"/>
              </a:spcBef>
              <a:spcAft>
                <a:spcPts val="0"/>
              </a:spcAft>
              <a:defRPr>
                <a:latin typeface="+mn-lt"/>
              </a:defRPr>
            </a:lvl1pPr>
          </a:lstStyle>
          <a:p>
            <a:pPr>
              <a:defRPr/>
            </a:pPr>
            <a:fld id="{BF22EEEB-07A9-4B34-B038-62CD0A427D06}" type="slidenum">
              <a:rPr lang="en-US"/>
              <a:pPr>
                <a:defRPr/>
              </a:pPr>
              <a:t>‹#›</a:t>
            </a:fld>
            <a:endParaRPr lang="en-US" dirty="0"/>
          </a:p>
        </p:txBody>
      </p:sp>
    </p:spTree>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1752600"/>
            <a:ext cx="82296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5" name="Footer Placeholder 4"/>
          <p:cNvSpPr>
            <a:spLocks noGrp="1"/>
          </p:cNvSpPr>
          <p:nvPr>
            <p:ph type="ftr" sz="quarter" idx="14"/>
          </p:nvPr>
        </p:nvSpPr>
        <p:spPr>
          <a:xfrm>
            <a:off x="3124200" y="6550025"/>
            <a:ext cx="2895600" cy="365125"/>
          </a:xfrm>
          <a:prstGeom prst="rect">
            <a:avLst/>
          </a:prstGeom>
        </p:spPr>
        <p:txBody>
          <a:bodyPr/>
          <a:lstStyle>
            <a:lvl1pPr fontAlgn="auto">
              <a:spcBef>
                <a:spcPts val="0"/>
              </a:spcBef>
              <a:spcAft>
                <a:spcPts val="0"/>
              </a:spcAft>
              <a:defRPr dirty="0">
                <a:latin typeface="+mn-lt"/>
              </a:defRPr>
            </a:lvl1pPr>
          </a:lstStyle>
          <a:p>
            <a:pPr>
              <a:defRPr/>
            </a:pPr>
            <a:endParaRPr lang="en-US" dirty="0"/>
          </a:p>
        </p:txBody>
      </p:sp>
      <p:sp>
        <p:nvSpPr>
          <p:cNvPr id="6" name="Slide Number Placeholder 5"/>
          <p:cNvSpPr>
            <a:spLocks noGrp="1"/>
          </p:cNvSpPr>
          <p:nvPr>
            <p:ph type="sldNum" sz="quarter" idx="15"/>
          </p:nvPr>
        </p:nvSpPr>
        <p:spPr>
          <a:xfrm>
            <a:off x="457200" y="6550025"/>
            <a:ext cx="2133600" cy="365125"/>
          </a:xfrm>
          <a:prstGeom prst="rect">
            <a:avLst/>
          </a:prstGeom>
        </p:spPr>
        <p:txBody>
          <a:bodyPr/>
          <a:lstStyle>
            <a:lvl1pPr algn="l" fontAlgn="auto">
              <a:spcBef>
                <a:spcPts val="0"/>
              </a:spcBef>
              <a:spcAft>
                <a:spcPts val="0"/>
              </a:spcAft>
              <a:defRPr b="1" smtClean="0">
                <a:solidFill>
                  <a:schemeClr val="accent1">
                    <a:lumMod val="75000"/>
                  </a:schemeClr>
                </a:solidFill>
                <a:latin typeface="+mn-lt"/>
              </a:defRPr>
            </a:lvl1pPr>
          </a:lstStyle>
          <a:p>
            <a:pPr>
              <a:defRPr/>
            </a:pPr>
            <a:fld id="{1EBB7ADD-84B4-4984-BF75-C8D6A123C07D}" type="slidenum">
              <a:rPr lang="en-US"/>
              <a:pPr>
                <a:defRPr/>
              </a:pPr>
              <a:t>‹#›</a:t>
            </a:fld>
            <a:endParaRPr lang="en-US" dirty="0"/>
          </a:p>
        </p:txBody>
      </p:sp>
    </p:spTree>
  </p:cSld>
  <p:clrMapOvr>
    <a:masterClrMapping/>
  </p:clrMapOvr>
  <p:transition>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4" name="Footer Placeholder 2"/>
          <p:cNvSpPr>
            <a:spLocks noGrp="1"/>
          </p:cNvSpPr>
          <p:nvPr>
            <p:ph type="ftr" sz="quarter" idx="14"/>
          </p:nvPr>
        </p:nvSpPr>
        <p:spPr>
          <a:xfrm>
            <a:off x="3124200" y="6542088"/>
            <a:ext cx="2895600" cy="365125"/>
          </a:xfrm>
          <a:prstGeom prst="rect">
            <a:avLst/>
          </a:prstGeom>
        </p:spPr>
        <p:txBody>
          <a:bodyPr/>
          <a:lstStyle>
            <a:lvl1pPr fontAlgn="auto">
              <a:spcBef>
                <a:spcPts val="0"/>
              </a:spcBef>
              <a:spcAft>
                <a:spcPts val="0"/>
              </a:spcAft>
              <a:defRPr dirty="0">
                <a:latin typeface="+mn-lt"/>
              </a:defRPr>
            </a:lvl1pPr>
          </a:lstStyle>
          <a:p>
            <a:pPr>
              <a:defRPr/>
            </a:pPr>
            <a:endParaRPr lang="en-US" dirty="0"/>
          </a:p>
        </p:txBody>
      </p:sp>
      <p:sp>
        <p:nvSpPr>
          <p:cNvPr id="5" name="Slide Number Placeholder 3"/>
          <p:cNvSpPr>
            <a:spLocks noGrp="1"/>
          </p:cNvSpPr>
          <p:nvPr>
            <p:ph type="sldNum" sz="quarter" idx="15"/>
          </p:nvPr>
        </p:nvSpPr>
        <p:spPr>
          <a:xfrm>
            <a:off x="457200" y="6542088"/>
            <a:ext cx="2133600" cy="365125"/>
          </a:xfrm>
          <a:prstGeom prst="rect">
            <a:avLst/>
          </a:prstGeom>
        </p:spPr>
        <p:txBody>
          <a:bodyPr/>
          <a:lstStyle>
            <a:lvl1pPr fontAlgn="auto">
              <a:spcBef>
                <a:spcPts val="0"/>
              </a:spcBef>
              <a:spcAft>
                <a:spcPts val="0"/>
              </a:spcAft>
              <a:defRPr>
                <a:latin typeface="+mn-lt"/>
              </a:defRPr>
            </a:lvl1pPr>
          </a:lstStyle>
          <a:p>
            <a:pPr>
              <a:defRPr/>
            </a:pPr>
            <a:fld id="{2F53B41A-228A-4B81-8A1C-017FD6E042BE}" type="slidenum">
              <a:rPr lang="en-US"/>
              <a:pPr>
                <a:defRPr/>
              </a:pPr>
              <a:t>‹#›</a:t>
            </a:fld>
            <a:endParaRPr lang="en-US" dirty="0"/>
          </a:p>
        </p:txBody>
      </p:sp>
    </p:spTree>
  </p:cSld>
  <p:clrMapOvr>
    <a:masterClrMapping/>
  </p:clrMapOvr>
  <p:transition>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4040188" cy="4068763"/>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057400"/>
            <a:ext cx="4041775" cy="4068763"/>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1"/>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14"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8" name="Footer Placeholder 2"/>
          <p:cNvSpPr>
            <a:spLocks noGrp="1"/>
          </p:cNvSpPr>
          <p:nvPr>
            <p:ph type="ftr" sz="quarter" idx="14"/>
          </p:nvPr>
        </p:nvSpPr>
        <p:spPr>
          <a:xfrm>
            <a:off x="3124200" y="6542088"/>
            <a:ext cx="2895600" cy="365125"/>
          </a:xfrm>
          <a:prstGeom prst="rect">
            <a:avLst/>
          </a:prstGeom>
        </p:spPr>
        <p:txBody>
          <a:bodyPr/>
          <a:lstStyle>
            <a:lvl1pPr fontAlgn="auto">
              <a:spcBef>
                <a:spcPts val="0"/>
              </a:spcBef>
              <a:spcAft>
                <a:spcPts val="0"/>
              </a:spcAft>
              <a:defRPr dirty="0">
                <a:latin typeface="+mn-lt"/>
              </a:defRPr>
            </a:lvl1pPr>
          </a:lstStyle>
          <a:p>
            <a:pPr>
              <a:defRPr/>
            </a:pPr>
            <a:endParaRPr lang="en-US" dirty="0"/>
          </a:p>
        </p:txBody>
      </p:sp>
      <p:sp>
        <p:nvSpPr>
          <p:cNvPr id="9" name="Slide Number Placeholder 3"/>
          <p:cNvSpPr>
            <a:spLocks noGrp="1"/>
          </p:cNvSpPr>
          <p:nvPr>
            <p:ph type="sldNum" sz="quarter" idx="15"/>
          </p:nvPr>
        </p:nvSpPr>
        <p:spPr>
          <a:xfrm>
            <a:off x="457200" y="6542088"/>
            <a:ext cx="2133600" cy="365125"/>
          </a:xfrm>
          <a:prstGeom prst="rect">
            <a:avLst/>
          </a:prstGeom>
        </p:spPr>
        <p:txBody>
          <a:bodyPr/>
          <a:lstStyle>
            <a:lvl1pPr fontAlgn="auto">
              <a:spcBef>
                <a:spcPts val="0"/>
              </a:spcBef>
              <a:spcAft>
                <a:spcPts val="0"/>
              </a:spcAft>
              <a:defRPr>
                <a:latin typeface="+mn-lt"/>
              </a:defRPr>
            </a:lvl1pPr>
          </a:lstStyle>
          <a:p>
            <a:pPr>
              <a:defRPr/>
            </a:pPr>
            <a:fld id="{7EE2DEB5-B17F-459C-A27C-DFEB1A1A69B1}" type="slidenum">
              <a:rPr lang="en-US"/>
              <a:pPr>
                <a:defRPr/>
              </a:pPr>
              <a:t>‹#›</a:t>
            </a:fld>
            <a:endParaRPr lang="en-US" dirty="0"/>
          </a:p>
        </p:txBody>
      </p:sp>
    </p:spTree>
  </p:cSld>
  <p:clrMapOvr>
    <a:masterClrMapping/>
  </p:clrMapOvr>
  <p:transition>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7"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9" name="Content Placeholder 2"/>
          <p:cNvSpPr>
            <a:spLocks noGrp="1"/>
          </p:cNvSpPr>
          <p:nvPr>
            <p:ph sz="half" idx="14"/>
          </p:nvPr>
        </p:nvSpPr>
        <p:spPr>
          <a:xfrm>
            <a:off x="457200" y="33528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352800"/>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Footer Placeholder 2"/>
          <p:cNvSpPr>
            <a:spLocks noGrp="1"/>
          </p:cNvSpPr>
          <p:nvPr>
            <p:ph type="ftr" sz="quarter" idx="16"/>
          </p:nvPr>
        </p:nvSpPr>
        <p:spPr>
          <a:xfrm>
            <a:off x="2640013" y="6477000"/>
            <a:ext cx="5508625" cy="274638"/>
          </a:xfrm>
          <a:prstGeom prst="rect">
            <a:avLst/>
          </a:prstGeom>
        </p:spPr>
        <p:txBody>
          <a:bodyPr/>
          <a:lstStyle>
            <a:lvl1pPr fontAlgn="auto">
              <a:spcBef>
                <a:spcPts val="0"/>
              </a:spcBef>
              <a:spcAft>
                <a:spcPts val="0"/>
              </a:spcAft>
              <a:defRPr dirty="0">
                <a:latin typeface="+mn-lt"/>
              </a:defRPr>
            </a:lvl1pPr>
          </a:lstStyle>
          <a:p>
            <a:pPr>
              <a:defRPr/>
            </a:pPr>
            <a:endParaRPr lang="en-US" dirty="0"/>
          </a:p>
        </p:txBody>
      </p:sp>
      <p:sp>
        <p:nvSpPr>
          <p:cNvPr id="12" name="Slide Number Placeholder 3"/>
          <p:cNvSpPr>
            <a:spLocks noGrp="1"/>
          </p:cNvSpPr>
          <p:nvPr>
            <p:ph type="sldNum" sz="quarter" idx="17"/>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E8C8833B-1508-4441-8223-7DF59AD859DC}" type="slidenum">
              <a:rPr lang="en-US"/>
              <a:pPr>
                <a:defRPr/>
              </a:pPr>
              <a:t>‹#›</a:t>
            </a:fld>
            <a:endParaRPr lang="en-US" dirty="0"/>
          </a:p>
        </p:txBody>
      </p:sp>
    </p:spTree>
  </p:cSld>
  <p:clrMapOvr>
    <a:masterClrMapping/>
  </p:clrMapOvr>
  <p:transition>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cxnSp>
        <p:nvCxnSpPr>
          <p:cNvPr id="12" name="Straight Connector 12"/>
          <p:cNvCxnSpPr>
            <a:endCxn id="9" idx="3"/>
          </p:cNvCxnSpPr>
          <p:nvPr userDrawn="1"/>
        </p:nvCxnSpPr>
        <p:spPr>
          <a:xfrm rot="5400000">
            <a:off x="1651000" y="3303588"/>
            <a:ext cx="3100387" cy="1588"/>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3"/>
          <p:cNvCxnSpPr/>
          <p:nvPr userDrawn="1"/>
        </p:nvCxnSpPr>
        <p:spPr>
          <a:xfrm rot="5400000">
            <a:off x="3963194" y="3809206"/>
            <a:ext cx="4114800" cy="1588"/>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609600" y="8094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1295400"/>
            <a:ext cx="8153400" cy="457200"/>
          </a:xfrm>
        </p:spPr>
        <p:txBody>
          <a:bodyPr>
            <a:normAutofit/>
          </a:bodyPr>
          <a:lstStyle>
            <a:lvl1pPr>
              <a:buFontTx/>
              <a:buNone/>
              <a:defRPr sz="2400"/>
            </a:lvl1pPr>
          </a:lstStyle>
          <a:p>
            <a:pPr lvl="0"/>
            <a:r>
              <a:rPr lang="en-US" smtClean="0"/>
              <a:t>Click to edit Master text styles</a:t>
            </a:r>
          </a:p>
        </p:txBody>
      </p:sp>
      <p:sp>
        <p:nvSpPr>
          <p:cNvPr id="9" name="Content Placeholder 2"/>
          <p:cNvSpPr>
            <a:spLocks noGrp="1"/>
          </p:cNvSpPr>
          <p:nvPr>
            <p:ph sz="half" idx="1"/>
          </p:nvPr>
        </p:nvSpPr>
        <p:spPr>
          <a:xfrm>
            <a:off x="4572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4" name="Footer Placeholder 2"/>
          <p:cNvSpPr>
            <a:spLocks noGrp="1"/>
          </p:cNvSpPr>
          <p:nvPr>
            <p:ph type="ftr" sz="quarter" idx="18"/>
          </p:nvPr>
        </p:nvSpPr>
        <p:spPr>
          <a:xfrm>
            <a:off x="2640013" y="6477000"/>
            <a:ext cx="5508625" cy="274638"/>
          </a:xfrm>
          <a:prstGeom prst="rect">
            <a:avLst/>
          </a:prstGeom>
        </p:spPr>
        <p:txBody>
          <a:bodyPr/>
          <a:lstStyle>
            <a:lvl1pPr fontAlgn="auto">
              <a:spcBef>
                <a:spcPts val="0"/>
              </a:spcBef>
              <a:spcAft>
                <a:spcPts val="0"/>
              </a:spcAft>
              <a:defRPr dirty="0">
                <a:latin typeface="+mn-lt"/>
              </a:defRPr>
            </a:lvl1pPr>
          </a:lstStyle>
          <a:p>
            <a:pPr>
              <a:defRPr/>
            </a:pPr>
            <a:endParaRPr lang="en-US" dirty="0"/>
          </a:p>
        </p:txBody>
      </p:sp>
      <p:sp>
        <p:nvSpPr>
          <p:cNvPr id="18" name="Slide Number Placeholder 3"/>
          <p:cNvSpPr>
            <a:spLocks noGrp="1"/>
          </p:cNvSpPr>
          <p:nvPr>
            <p:ph type="sldNum" sz="quarter" idx="19"/>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3C390A5C-8000-4889-A430-ACBF7B6FFC8A}" type="slidenum">
              <a:rPr lang="en-US"/>
              <a:pPr>
                <a:defRPr/>
              </a:pPr>
              <a:t>‹#›</a:t>
            </a:fld>
            <a:endParaRPr lang="en-US" dirty="0"/>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lgn="l">
              <a:defRPr smtClean="0"/>
            </a:lvl1pPr>
          </a:lstStyle>
          <a:p>
            <a:pPr>
              <a:defRPr/>
            </a:pPr>
            <a:fld id="{58F683CC-57A6-4BAA-BAB5-1F467A48767C}" type="datetime1">
              <a:rPr lang="en-US" smtClean="0"/>
              <a:pPr>
                <a:defRPr/>
              </a:pPr>
              <a:t>7/14/2016</a:t>
            </a:fld>
            <a:endParaRPr lang="en-US" dirty="0"/>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lgn="l">
              <a:defRPr smtClean="0"/>
            </a:lvl1pPr>
          </a:lstStyle>
          <a:p>
            <a:pPr>
              <a:defRPr/>
            </a:pPr>
            <a:fld id="{52C8B734-6548-45A9-BA20-8EDA3D7AC6C5}" type="datetime1">
              <a:rPr lang="en-US" smtClean="0"/>
              <a:pPr>
                <a:defRPr/>
              </a:pPr>
              <a:t>7/14/2016</a:t>
            </a:fld>
            <a:endParaRPr lang="en-US" dirty="0"/>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lgn="l">
              <a:defRPr smtClean="0"/>
            </a:lvl1pPr>
          </a:lstStyle>
          <a:p>
            <a:pPr>
              <a:defRPr/>
            </a:pPr>
            <a:fld id="{FD1B3E45-2605-42E6-B1CA-FE4BC1222E57}" type="datetime1">
              <a:rPr lang="en-US" smtClean="0"/>
              <a:pPr>
                <a:defRPr/>
              </a:pPr>
              <a:t>7/14/2016</a:t>
            </a:fld>
            <a:endParaRPr lang="en-US" dirty="0"/>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algn="l">
              <a:defRPr smtClean="0"/>
            </a:lvl1pPr>
          </a:lstStyle>
          <a:p>
            <a:pPr>
              <a:defRPr/>
            </a:pPr>
            <a:fld id="{F9FECC72-E225-4FE4-921A-F3DBD6C117BB}" type="datetime1">
              <a:rPr lang="en-US" smtClean="0"/>
              <a:pPr>
                <a:defRPr/>
              </a:pPr>
              <a:t>7/14/2016</a:t>
            </a:fld>
            <a:endParaRPr lang="en-US" dirty="0"/>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p:txBody>
          <a:bodyPr/>
          <a:lstStyle>
            <a:lvl1pPr algn="l">
              <a:defRPr smtClean="0"/>
            </a:lvl1pPr>
          </a:lstStyle>
          <a:p>
            <a:pPr>
              <a:defRPr/>
            </a:pPr>
            <a:fld id="{5CC7C333-1BDE-4C3F-BF91-E79DBE8EE13B}" type="datetime1">
              <a:rPr lang="en-US" smtClean="0"/>
              <a:pPr>
                <a:defRPr/>
              </a:pPr>
              <a:t>7/14/2016</a:t>
            </a:fld>
            <a:endParaRPr lang="en-US" dirty="0"/>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lgn="l">
              <a:defRPr smtClean="0"/>
            </a:lvl1pPr>
          </a:lstStyle>
          <a:p>
            <a:pPr>
              <a:defRPr/>
            </a:pPr>
            <a:fld id="{3025FE4B-5481-487E-857D-14E6048CDF2A}" type="datetime1">
              <a:rPr lang="en-US" smtClean="0"/>
              <a:pPr>
                <a:defRPr/>
              </a:pPr>
              <a:t>7/14/2016</a:t>
            </a:fld>
            <a:endParaRPr lang="en-US" dirty="0"/>
          </a:p>
        </p:txBody>
      </p:sp>
    </p:spTree>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lgn="l">
              <a:defRPr smtClean="0"/>
            </a:lvl1pPr>
          </a:lstStyle>
          <a:p>
            <a:pPr>
              <a:defRPr/>
            </a:pPr>
            <a:fld id="{82C810CA-5752-4F85-A63E-BC86629BA6B0}" type="datetime1">
              <a:rPr lang="en-US" smtClean="0"/>
              <a:pPr>
                <a:defRPr/>
              </a:pPr>
              <a:t>7/14/2016</a:t>
            </a:fld>
            <a:endParaRPr lang="en-US" dirty="0"/>
          </a:p>
        </p:txBody>
      </p:sp>
    </p:spTree>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lgn="l">
              <a:defRPr smtClean="0"/>
            </a:lvl1pPr>
          </a:lstStyle>
          <a:p>
            <a:pPr>
              <a:defRPr/>
            </a:pPr>
            <a:fld id="{A8DCC524-FD20-4898-B9DA-1A24F94DE7ED}" type="datetime1">
              <a:rPr lang="en-US" smtClean="0"/>
              <a:pPr>
                <a:defRPr/>
              </a:pPr>
              <a:t>7/14/2016</a:t>
            </a:fld>
            <a:endParaRPr lang="en-US" dirty="0"/>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ircle"/>
          <p:cNvPicPr>
            <a:picLocks noChangeAspect="1" noChangeArrowheads="1"/>
          </p:cNvPicPr>
          <p:nvPr/>
        </p:nvPicPr>
        <p:blipFill>
          <a:blip r:embed="rId19" cstate="print">
            <a:lum bright="80000" contrast="-80000"/>
          </a:blip>
          <a:srcRect/>
          <a:stretch>
            <a:fillRect/>
          </a:stretch>
        </p:blipFill>
        <p:spPr bwMode="hidden">
          <a:xfrm>
            <a:off x="2762250" y="381000"/>
            <a:ext cx="6305550" cy="6254750"/>
          </a:xfrm>
          <a:prstGeom prst="rect">
            <a:avLst/>
          </a:prstGeom>
          <a:noFill/>
          <a:ln w="9525">
            <a:noFill/>
            <a:miter lim="800000"/>
            <a:headEnd/>
            <a:tailEnd/>
          </a:ln>
        </p:spPr>
      </p:pic>
      <p:pic>
        <p:nvPicPr>
          <p:cNvPr id="1027" name="Picture 3" descr="4KWNAME"/>
          <p:cNvPicPr>
            <a:picLocks noChangeAspect="1" noChangeArrowheads="1"/>
          </p:cNvPicPr>
          <p:nvPr/>
        </p:nvPicPr>
        <p:blipFill>
          <a:blip r:embed="rId20" cstate="print">
            <a:lum bright="-12000" contrast="24000"/>
          </a:blip>
          <a:srcRect/>
          <a:stretch>
            <a:fillRect/>
          </a:stretch>
        </p:blipFill>
        <p:spPr bwMode="auto">
          <a:xfrm>
            <a:off x="76200" y="76200"/>
            <a:ext cx="1295400" cy="825500"/>
          </a:xfrm>
          <a:prstGeom prst="rect">
            <a:avLst/>
          </a:prstGeom>
          <a:noFill/>
          <a:ln w="9525">
            <a:noFill/>
            <a:miter lim="800000"/>
            <a:headEnd/>
            <a:tailEnd/>
          </a:ln>
        </p:spPr>
      </p:pic>
      <p:sp>
        <p:nvSpPr>
          <p:cNvPr id="1028" name="Rectangle 4"/>
          <p:cNvSpPr>
            <a:spLocks noGrp="1" noChangeArrowheads="1"/>
          </p:cNvSpPr>
          <p:nvPr>
            <p:ph type="title"/>
          </p:nvPr>
        </p:nvSpPr>
        <p:spPr bwMode="auto">
          <a:xfrm>
            <a:off x="14478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1366"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lnSpc>
                <a:spcPct val="100000"/>
              </a:lnSpc>
              <a:spcBef>
                <a:spcPct val="0"/>
              </a:spcBef>
              <a:spcAft>
                <a:spcPts val="0"/>
              </a:spcAft>
              <a:buClrTx/>
              <a:buFontTx/>
              <a:buNone/>
              <a:defRPr sz="1400" smtClean="0">
                <a:latin typeface="Times New Roman" pitchFamily="18" charset="0"/>
              </a:defRPr>
            </a:lvl1pPr>
          </a:lstStyle>
          <a:p>
            <a:pPr>
              <a:defRPr/>
            </a:pPr>
            <a:fld id="{B7FAD13B-CC7B-4F47-871E-0FFCF0573C2C}" type="datetime1">
              <a:rPr lang="en-US" smtClean="0"/>
              <a:pPr>
                <a:defRPr/>
              </a:pPr>
              <a:t>7/14/2016</a:t>
            </a:fld>
            <a:endParaRPr lang="en-US" dirty="0">
              <a:solidFill>
                <a:schemeClr val="tx2"/>
              </a:solidFill>
            </a:endParaRPr>
          </a:p>
        </p:txBody>
      </p:sp>
      <p:sp>
        <p:nvSpPr>
          <p:cNvPr id="271369" name="Line 9"/>
          <p:cNvSpPr>
            <a:spLocks noChangeShapeType="1"/>
          </p:cNvSpPr>
          <p:nvPr/>
        </p:nvSpPr>
        <p:spPr bwMode="auto">
          <a:xfrm>
            <a:off x="228600" y="990600"/>
            <a:ext cx="0" cy="5638800"/>
          </a:xfrm>
          <a:prstGeom prst="line">
            <a:avLst/>
          </a:prstGeom>
          <a:noFill/>
          <a:ln w="25400">
            <a:solidFill>
              <a:srgbClr val="003399"/>
            </a:solidFill>
            <a:round/>
            <a:headEnd/>
            <a:tailEnd/>
          </a:ln>
          <a:effectLst/>
        </p:spPr>
        <p:txBody>
          <a:bodyPr/>
          <a:lstStyle/>
          <a:p>
            <a:pPr fontAlgn="auto">
              <a:spcBef>
                <a:spcPts val="0"/>
              </a:spcBef>
              <a:spcAft>
                <a:spcPts val="0"/>
              </a:spcAft>
              <a:defRPr/>
            </a:pPr>
            <a:endParaRPr lang="en-US" dirty="0">
              <a:latin typeface="Arial" charset="0"/>
            </a:endParaRPr>
          </a:p>
        </p:txBody>
      </p:sp>
      <p:sp>
        <p:nvSpPr>
          <p:cNvPr id="271370" name="Line 10"/>
          <p:cNvSpPr>
            <a:spLocks noChangeShapeType="1"/>
          </p:cNvSpPr>
          <p:nvPr/>
        </p:nvSpPr>
        <p:spPr bwMode="auto">
          <a:xfrm flipH="1">
            <a:off x="228600" y="6629400"/>
            <a:ext cx="8763000" cy="0"/>
          </a:xfrm>
          <a:prstGeom prst="line">
            <a:avLst/>
          </a:prstGeom>
          <a:noFill/>
          <a:ln w="25400">
            <a:solidFill>
              <a:srgbClr val="003399"/>
            </a:solidFill>
            <a:round/>
            <a:headEnd/>
            <a:tailEnd/>
          </a:ln>
          <a:effectLst/>
        </p:spPr>
        <p:txBody>
          <a:bodyPr/>
          <a:lstStyle/>
          <a:p>
            <a:pPr fontAlgn="auto">
              <a:spcBef>
                <a:spcPts val="0"/>
              </a:spcBef>
              <a:spcAft>
                <a:spcPts val="0"/>
              </a:spcAft>
              <a:defRPr/>
            </a:pPr>
            <a:endParaRPr lang="en-US" dirty="0">
              <a:latin typeface="Arial" charset="0"/>
            </a:endParaRPr>
          </a:p>
        </p:txBody>
      </p:sp>
      <p:sp>
        <p:nvSpPr>
          <p:cNvPr id="271376" name="Text Box 16"/>
          <p:cNvSpPr txBox="1">
            <a:spLocks noChangeArrowheads="1"/>
          </p:cNvSpPr>
          <p:nvPr/>
        </p:nvSpPr>
        <p:spPr bwMode="auto">
          <a:xfrm>
            <a:off x="8153400" y="6324600"/>
            <a:ext cx="762000" cy="274638"/>
          </a:xfrm>
          <a:prstGeom prst="rect">
            <a:avLst/>
          </a:prstGeom>
          <a:noFill/>
          <a:ln w="9525" algn="ctr">
            <a:noFill/>
            <a:miter lim="800000"/>
            <a:headEnd/>
            <a:tailEnd/>
          </a:ln>
          <a:effectLst/>
        </p:spPr>
        <p:txBody>
          <a:bodyPr>
            <a:spAutoFit/>
          </a:bodyPr>
          <a:lstStyle/>
          <a:p>
            <a:pPr algn="r" fontAlgn="auto">
              <a:spcBef>
                <a:spcPct val="50000"/>
              </a:spcBef>
              <a:spcAft>
                <a:spcPts val="0"/>
              </a:spcAft>
              <a:defRPr/>
            </a:pPr>
            <a:fld id="{CF54787E-E0EB-4A97-8C09-B297B1E79F30}" type="slidenum">
              <a:rPr lang="en-US" sz="1200">
                <a:latin typeface="Arial" charset="0"/>
              </a:rPr>
              <a:pPr algn="r" fontAlgn="auto">
                <a:spcBef>
                  <a:spcPct val="50000"/>
                </a:spcBef>
                <a:spcAft>
                  <a:spcPts val="0"/>
                </a:spcAft>
                <a:defRPr/>
              </a:pPr>
              <a:t>‹#›</a:t>
            </a:fld>
            <a:endParaRPr lang="en-US" sz="1200" dirty="0">
              <a:latin typeface="Arial" charset="0"/>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transition>
    <p:randomBar/>
  </p:transition>
  <p:hf sldNum="0" hdr="0" ftr="0" dt="0"/>
  <p:txStyles>
    <p:titleStyle>
      <a:lvl1pPr algn="ctr" rtl="0" fontAlgn="base">
        <a:spcBef>
          <a:spcPct val="0"/>
        </a:spcBef>
        <a:spcAft>
          <a:spcPct val="0"/>
        </a:spcAft>
        <a:defRPr sz="3600">
          <a:solidFill>
            <a:srgbClr val="003399"/>
          </a:solidFill>
          <a:latin typeface="+mj-lt"/>
          <a:ea typeface="+mj-ea"/>
          <a:cs typeface="+mj-cs"/>
        </a:defRPr>
      </a:lvl1pPr>
      <a:lvl2pPr algn="ctr" rtl="0" fontAlgn="base">
        <a:spcBef>
          <a:spcPct val="0"/>
        </a:spcBef>
        <a:spcAft>
          <a:spcPct val="0"/>
        </a:spcAft>
        <a:defRPr sz="3600">
          <a:solidFill>
            <a:srgbClr val="003399"/>
          </a:solidFill>
          <a:latin typeface="Arial" charset="0"/>
        </a:defRPr>
      </a:lvl2pPr>
      <a:lvl3pPr algn="ctr" rtl="0" fontAlgn="base">
        <a:spcBef>
          <a:spcPct val="0"/>
        </a:spcBef>
        <a:spcAft>
          <a:spcPct val="0"/>
        </a:spcAft>
        <a:defRPr sz="3600">
          <a:solidFill>
            <a:srgbClr val="003399"/>
          </a:solidFill>
          <a:latin typeface="Arial" charset="0"/>
        </a:defRPr>
      </a:lvl3pPr>
      <a:lvl4pPr algn="ctr" rtl="0" fontAlgn="base">
        <a:spcBef>
          <a:spcPct val="0"/>
        </a:spcBef>
        <a:spcAft>
          <a:spcPct val="0"/>
        </a:spcAft>
        <a:defRPr sz="3600">
          <a:solidFill>
            <a:srgbClr val="003399"/>
          </a:solidFill>
          <a:latin typeface="Arial" charset="0"/>
        </a:defRPr>
      </a:lvl4pPr>
      <a:lvl5pPr algn="ctr" rtl="0" fontAlgn="base">
        <a:spcBef>
          <a:spcPct val="0"/>
        </a:spcBef>
        <a:spcAft>
          <a:spcPct val="0"/>
        </a:spcAft>
        <a:defRPr sz="3600">
          <a:solidFill>
            <a:srgbClr val="003399"/>
          </a:solidFill>
          <a:latin typeface="Arial" charset="0"/>
        </a:defRPr>
      </a:lvl5pPr>
      <a:lvl6pPr marL="457200" algn="ctr" rtl="0" eaLnBrk="1" fontAlgn="base" hangingPunct="1">
        <a:spcBef>
          <a:spcPct val="0"/>
        </a:spcBef>
        <a:spcAft>
          <a:spcPct val="0"/>
        </a:spcAft>
        <a:defRPr sz="3600">
          <a:solidFill>
            <a:srgbClr val="003399"/>
          </a:solidFill>
          <a:latin typeface="Arial" charset="0"/>
        </a:defRPr>
      </a:lvl6pPr>
      <a:lvl7pPr marL="914400" algn="ctr" rtl="0" eaLnBrk="1" fontAlgn="base" hangingPunct="1">
        <a:spcBef>
          <a:spcPct val="0"/>
        </a:spcBef>
        <a:spcAft>
          <a:spcPct val="0"/>
        </a:spcAft>
        <a:defRPr sz="3600">
          <a:solidFill>
            <a:srgbClr val="003399"/>
          </a:solidFill>
          <a:latin typeface="Arial" charset="0"/>
        </a:defRPr>
      </a:lvl7pPr>
      <a:lvl8pPr marL="1371600" algn="ctr" rtl="0" eaLnBrk="1" fontAlgn="base" hangingPunct="1">
        <a:spcBef>
          <a:spcPct val="0"/>
        </a:spcBef>
        <a:spcAft>
          <a:spcPct val="0"/>
        </a:spcAft>
        <a:defRPr sz="3600">
          <a:solidFill>
            <a:srgbClr val="003399"/>
          </a:solidFill>
          <a:latin typeface="Arial" charset="0"/>
        </a:defRPr>
      </a:lvl8pPr>
      <a:lvl9pPr marL="1828800" algn="ctr" rtl="0" eaLnBrk="1" fontAlgn="base" hangingPunct="1">
        <a:spcBef>
          <a:spcPct val="0"/>
        </a:spcBef>
        <a:spcAft>
          <a:spcPct val="0"/>
        </a:spcAft>
        <a:defRPr sz="3600">
          <a:solidFill>
            <a:srgbClr val="003399"/>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ncpdp.org/resources_spap.asp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ncpdp.org/resources_spap.asp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CMS-SPAP-ADAPplaninfo@ncpdp.org" TargetMode="External"/><Relationship Id="rId2" Type="http://schemas.openxmlformats.org/officeDocument/2006/relationships/hyperlink" Target="http://www.ncpdp.org/resources_spap.aspx" TargetMode="Externa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7.xml"/><Relationship Id="rId5" Type="http://schemas.openxmlformats.org/officeDocument/2006/relationships/image" Target="../media/image11.jpeg"/><Relationship Id="rId4" Type="http://schemas.openxmlformats.org/officeDocument/2006/relationships/image" Target="../media/image3.gif"/></Relationships>
</file>

<file path=ppt/slides/_rels/slide6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www.ncpdp.org/members/members_download.aspx" TargetMode="External"/><Relationship Id="rId2" Type="http://schemas.openxmlformats.org/officeDocument/2006/relationships/hyperlink" Target="http://www.ncpdp.org/get_involved.aspx" TargetMode="Externa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ncpdp.org/news_hipaa_trans_current.aspx" TargetMode="External"/><Relationship Id="rId4" Type="http://schemas.openxmlformats.org/officeDocument/2006/relationships/hyperlink" Target="http://www.ncpdp.org/standards_purchase.asp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304800" y="3505200"/>
            <a:ext cx="8610600" cy="1219200"/>
          </a:xfrm>
        </p:spPr>
        <p:txBody>
          <a:bodyPr/>
          <a:lstStyle/>
          <a:p>
            <a:r>
              <a:rPr lang="en-US" sz="2400" b="1" dirty="0" smtClean="0">
                <a:solidFill>
                  <a:schemeClr val="accent2">
                    <a:lumMod val="50000"/>
                  </a:schemeClr>
                </a:solidFill>
              </a:rPr>
              <a:t>June 26, 2012</a:t>
            </a:r>
            <a:endParaRPr lang="en-US" sz="2800" b="1" dirty="0" smtClean="0">
              <a:solidFill>
                <a:schemeClr val="accent2">
                  <a:lumMod val="50000"/>
                </a:schemeClr>
              </a:solidFill>
            </a:endParaRPr>
          </a:p>
        </p:txBody>
      </p:sp>
      <p:sp>
        <p:nvSpPr>
          <p:cNvPr id="3" name="Subtitle 2"/>
          <p:cNvSpPr>
            <a:spLocks noGrp="1"/>
          </p:cNvSpPr>
          <p:nvPr>
            <p:ph type="subTitle" idx="1"/>
          </p:nvPr>
        </p:nvSpPr>
        <p:spPr>
          <a:xfrm>
            <a:off x="1752600" y="1143000"/>
            <a:ext cx="6400800" cy="1752600"/>
          </a:xfrm>
        </p:spPr>
        <p:txBody>
          <a:bodyPr/>
          <a:lstStyle/>
          <a:p>
            <a:pPr>
              <a:buNone/>
              <a:defRPr/>
            </a:pPr>
            <a:r>
              <a:rPr lang="en-US" sz="3200" b="1" dirty="0" smtClean="0">
                <a:solidFill>
                  <a:schemeClr val="accent2">
                    <a:lumMod val="50000"/>
                  </a:schemeClr>
                </a:solidFill>
                <a:latin typeface="+mj-lt"/>
              </a:rPr>
              <a:t>ADAPs and Medicare Part D</a:t>
            </a:r>
            <a:endParaRPr lang="en-US" sz="3200" dirty="0">
              <a:solidFill>
                <a:schemeClr val="accent2">
                  <a:lumMod val="50000"/>
                </a:schemeClr>
              </a:solidFill>
            </a:endParaRPr>
          </a:p>
        </p:txBody>
      </p:sp>
      <p:sp>
        <p:nvSpPr>
          <p:cNvPr id="4" name="TextBox 3"/>
          <p:cNvSpPr txBox="1"/>
          <p:nvPr/>
        </p:nvSpPr>
        <p:spPr>
          <a:xfrm>
            <a:off x="5334000" y="5257800"/>
            <a:ext cx="3505200" cy="923330"/>
          </a:xfrm>
          <a:prstGeom prst="rect">
            <a:avLst/>
          </a:prstGeom>
          <a:noFill/>
        </p:spPr>
        <p:txBody>
          <a:bodyPr wrap="square" rtlCol="0">
            <a:spAutoFit/>
          </a:bodyPr>
          <a:lstStyle/>
          <a:p>
            <a:r>
              <a:rPr lang="en-US" dirty="0" smtClean="0"/>
              <a:t>Monique Irmen</a:t>
            </a:r>
          </a:p>
          <a:p>
            <a:r>
              <a:rPr lang="en-US" dirty="0" smtClean="0"/>
              <a:t>Director, Government Programs</a:t>
            </a:r>
          </a:p>
          <a:p>
            <a:r>
              <a:rPr lang="en-US" dirty="0" smtClean="0"/>
              <a:t>RelayHealth</a:t>
            </a:r>
            <a:endParaRPr lang="en-US" dirty="0"/>
          </a:p>
        </p:txBody>
      </p:sp>
      <p:sp>
        <p:nvSpPr>
          <p:cNvPr id="5" name="TextBox 4"/>
          <p:cNvSpPr txBox="1"/>
          <p:nvPr/>
        </p:nvSpPr>
        <p:spPr>
          <a:xfrm>
            <a:off x="457200" y="5257800"/>
            <a:ext cx="4419600" cy="923330"/>
          </a:xfrm>
          <a:prstGeom prst="rect">
            <a:avLst/>
          </a:prstGeom>
          <a:noFill/>
        </p:spPr>
        <p:txBody>
          <a:bodyPr wrap="square" rtlCol="0">
            <a:spAutoFit/>
          </a:bodyPr>
          <a:lstStyle/>
          <a:p>
            <a:r>
              <a:rPr lang="en-US" dirty="0" smtClean="0"/>
              <a:t>Lisa Chernov</a:t>
            </a:r>
          </a:p>
          <a:p>
            <a:r>
              <a:rPr lang="en-US" dirty="0" smtClean="0"/>
              <a:t>Pharmacy Program Manager, Medicare</a:t>
            </a:r>
          </a:p>
          <a:p>
            <a:r>
              <a:rPr lang="en-US" dirty="0" smtClean="0"/>
              <a:t>Magellan Health Services</a:t>
            </a:r>
            <a:endParaRPr lang="en-US" dirty="0"/>
          </a:p>
        </p:txBody>
      </p:sp>
      <p:sp>
        <p:nvSpPr>
          <p:cNvPr id="6" name="TextBox 5"/>
          <p:cNvSpPr txBox="1"/>
          <p:nvPr/>
        </p:nvSpPr>
        <p:spPr>
          <a:xfrm>
            <a:off x="2819400" y="2362200"/>
            <a:ext cx="184731" cy="369332"/>
          </a:xfrm>
          <a:prstGeom prst="rect">
            <a:avLst/>
          </a:prstGeom>
          <a:noFill/>
        </p:spPr>
        <p:txBody>
          <a:bodyPr wrap="none" rtlCol="0">
            <a:spAutoFit/>
          </a:bodyPr>
          <a:lstStyle/>
          <a:p>
            <a:endParaRPr lang="en-US" dirty="0"/>
          </a:p>
        </p:txBody>
      </p:sp>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3400" y="1066800"/>
            <a:ext cx="8610600" cy="1143000"/>
          </a:xfrm>
        </p:spPr>
        <p:txBody>
          <a:bodyPr/>
          <a:lstStyle/>
          <a:p>
            <a:r>
              <a:rPr lang="en-US" sz="3200" b="1" dirty="0" smtClean="0">
                <a:solidFill>
                  <a:schemeClr val="accent2">
                    <a:lumMod val="50000"/>
                  </a:schemeClr>
                </a:solidFill>
              </a:rPr>
              <a:t>Your ADAP beneficiary has Part D Coverage</a:t>
            </a:r>
            <a:endParaRPr lang="en-US" sz="3200" b="1" dirty="0">
              <a:solidFill>
                <a:schemeClr val="accent2">
                  <a:lumMod val="50000"/>
                </a:schemeClr>
              </a:solidFill>
            </a:endParaRPr>
          </a:p>
        </p:txBody>
      </p:sp>
      <p:sp>
        <p:nvSpPr>
          <p:cNvPr id="4" name="Subtitle 3"/>
          <p:cNvSpPr>
            <a:spLocks noGrp="1"/>
          </p:cNvSpPr>
          <p:nvPr>
            <p:ph type="subTitle" idx="4294967295"/>
          </p:nvPr>
        </p:nvSpPr>
        <p:spPr>
          <a:xfrm>
            <a:off x="457200" y="2286000"/>
            <a:ext cx="8153400" cy="1752600"/>
          </a:xfrm>
        </p:spPr>
        <p:txBody>
          <a:bodyPr/>
          <a:lstStyle/>
          <a:p>
            <a:pPr lvl="1">
              <a:buNone/>
            </a:pPr>
            <a:r>
              <a:rPr lang="en-US" dirty="0" smtClean="0"/>
              <a:t>What happens (should happen) before the claim comes to your program for payment?</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0"/>
            <a:ext cx="7010400" cy="1143000"/>
          </a:xfrm>
        </p:spPr>
        <p:txBody>
          <a:bodyPr/>
          <a:lstStyle/>
          <a:p>
            <a:pPr algn="ctr"/>
            <a:r>
              <a:rPr lang="en-US" sz="2800" b="1" dirty="0" smtClean="0">
                <a:solidFill>
                  <a:schemeClr val="accent2">
                    <a:lumMod val="50000"/>
                  </a:schemeClr>
                </a:solidFill>
              </a:rPr>
              <a:t>Claims Processing High Level</a:t>
            </a:r>
            <a:endParaRPr lang="en-US" sz="2800" b="1" dirty="0">
              <a:solidFill>
                <a:schemeClr val="accent2">
                  <a:lumMod val="50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381000" y="1066800"/>
            <a:ext cx="8358188" cy="49911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8382000" y="6019800"/>
            <a:ext cx="533400" cy="299704"/>
          </a:xfrm>
          <a:prstGeom prst="rect">
            <a:avLst/>
          </a:prstGeom>
          <a:noFill/>
          <a:ln w="9525">
            <a:noFill/>
            <a:miter lim="800000"/>
            <a:headEnd/>
            <a:tailEnd/>
          </a:ln>
          <a:effectLst/>
        </p:spPr>
      </p:pic>
    </p:spTree>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solidFill>
                  <a:schemeClr val="accent2">
                    <a:lumMod val="50000"/>
                  </a:schemeClr>
                </a:solidFill>
              </a:rPr>
              <a:t>Critical Data Elements for Part D Transactions aka 4Rx</a:t>
            </a:r>
            <a:endParaRPr lang="en-US" sz="2800" b="1" dirty="0">
              <a:solidFill>
                <a:schemeClr val="accent2">
                  <a:lumMod val="50000"/>
                </a:schemeClr>
              </a:solidFill>
            </a:endParaRPr>
          </a:p>
        </p:txBody>
      </p:sp>
      <p:graphicFrame>
        <p:nvGraphicFramePr>
          <p:cNvPr id="4" name="Content Placeholder 3"/>
          <p:cNvGraphicFramePr>
            <a:graphicFrameLocks noGrp="1"/>
          </p:cNvGraphicFramePr>
          <p:nvPr>
            <p:ph idx="1"/>
          </p:nvPr>
        </p:nvGraphicFramePr>
        <p:xfrm>
          <a:off x="838200" y="1600200"/>
          <a:ext cx="6858000" cy="4342851"/>
        </p:xfrm>
        <a:graphic>
          <a:graphicData uri="http://schemas.openxmlformats.org/drawingml/2006/table">
            <a:tbl>
              <a:tblPr/>
              <a:tblGrid>
                <a:gridCol w="874972"/>
                <a:gridCol w="1134223"/>
                <a:gridCol w="4848805"/>
              </a:tblGrid>
              <a:tr h="604434">
                <a:tc>
                  <a:txBody>
                    <a:bodyPr/>
                    <a:lstStyle/>
                    <a:p>
                      <a:pPr algn="l" fontAlgn="t"/>
                      <a:r>
                        <a:rPr lang="en-US" sz="1600" b="1" i="0" u="none" strike="noStrike" dirty="0">
                          <a:solidFill>
                            <a:schemeClr val="accent2">
                              <a:lumMod val="50000"/>
                            </a:schemeClr>
                          </a:solidFill>
                          <a:latin typeface="Arial" pitchFamily="34" charset="0"/>
                          <a:cs typeface="Arial" pitchFamily="34" charset="0"/>
                        </a:rPr>
                        <a:t>CMS </a:t>
                      </a:r>
                      <a:r>
                        <a:rPr lang="en-US" sz="1600" b="1" i="0" u="none" strike="noStrike" dirty="0" smtClean="0">
                          <a:solidFill>
                            <a:schemeClr val="accent2">
                              <a:lumMod val="50000"/>
                            </a:schemeClr>
                          </a:solidFill>
                          <a:latin typeface="Arial" pitchFamily="34" charset="0"/>
                          <a:cs typeface="Arial" pitchFamily="34" charset="0"/>
                        </a:rPr>
                        <a:t> File Field name</a:t>
                      </a:r>
                      <a:endParaRPr lang="en-US" sz="1600" b="1" i="0" u="none" strike="noStrike" dirty="0">
                        <a:solidFill>
                          <a:schemeClr val="accent2">
                            <a:lumMod val="50000"/>
                          </a:schemeClr>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1" i="0" u="none" strike="noStrike" dirty="0">
                          <a:solidFill>
                            <a:schemeClr val="accent2">
                              <a:lumMod val="50000"/>
                            </a:schemeClr>
                          </a:solidFill>
                          <a:latin typeface="Arial" pitchFamily="34" charset="0"/>
                          <a:cs typeface="Arial" pitchFamily="34" charset="0"/>
                        </a:rPr>
                        <a:t>NCPDP Name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1" i="0" u="none" strike="noStrike" dirty="0">
                          <a:solidFill>
                            <a:schemeClr val="accent2">
                              <a:lumMod val="50000"/>
                            </a:schemeClr>
                          </a:solidFill>
                          <a:latin typeface="Arial" pitchFamily="34" charset="0"/>
                          <a:cs typeface="Arial" pitchFamily="34" charset="0"/>
                        </a:rPr>
                        <a:t>Description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1593">
                <a:tc>
                  <a:txBody>
                    <a:bodyPr/>
                    <a:lstStyle/>
                    <a:p>
                      <a:pPr algn="l" fontAlgn="t"/>
                      <a:r>
                        <a:rPr lang="en-US" sz="1600" b="0" i="0" u="none" strike="noStrike" dirty="0">
                          <a:solidFill>
                            <a:schemeClr val="accent2">
                              <a:lumMod val="50000"/>
                            </a:schemeClr>
                          </a:solidFill>
                          <a:latin typeface="Arial" pitchFamily="34" charset="0"/>
                          <a:cs typeface="Arial" pitchFamily="34" charset="0"/>
                        </a:rPr>
                        <a:t>RxBIN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chemeClr val="accent2">
                              <a:lumMod val="50000"/>
                            </a:schemeClr>
                          </a:solidFill>
                          <a:latin typeface="Arial" pitchFamily="34" charset="0"/>
                          <a:cs typeface="Arial" pitchFamily="34" charset="0"/>
                        </a:rPr>
                        <a:t>BIN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smtClean="0">
                          <a:solidFill>
                            <a:schemeClr val="accent2">
                              <a:lumMod val="50000"/>
                            </a:schemeClr>
                          </a:solidFill>
                          <a:latin typeface="Arial" pitchFamily="34" charset="0"/>
                          <a:cs typeface="Arial" pitchFamily="34" charset="0"/>
                        </a:rPr>
                        <a:t> Routing </a:t>
                      </a:r>
                      <a:r>
                        <a:rPr lang="en-US" sz="1600" b="0" i="0" u="none" strike="noStrike" dirty="0">
                          <a:solidFill>
                            <a:schemeClr val="accent2">
                              <a:lumMod val="50000"/>
                            </a:schemeClr>
                          </a:solidFill>
                          <a:latin typeface="Arial" pitchFamily="34" charset="0"/>
                          <a:cs typeface="Arial" pitchFamily="34" charset="0"/>
                        </a:rPr>
                        <a:t>number to get the transaction to the </a:t>
                      </a:r>
                      <a:r>
                        <a:rPr lang="en-US" sz="1600" b="0" i="0" u="none" strike="noStrike" dirty="0" smtClean="0">
                          <a:solidFill>
                            <a:schemeClr val="accent2">
                              <a:lumMod val="50000"/>
                            </a:schemeClr>
                          </a:solidFill>
                          <a:latin typeface="Arial" pitchFamily="34" charset="0"/>
                          <a:cs typeface="Arial" pitchFamily="34" charset="0"/>
                        </a:rPr>
                        <a:t>Processor/PBM </a:t>
                      </a:r>
                      <a:r>
                        <a:rPr lang="en-US" sz="1600" b="0" i="0" u="none" strike="noStrike" dirty="0">
                          <a:solidFill>
                            <a:schemeClr val="accent2">
                              <a:lumMod val="50000"/>
                            </a:schemeClr>
                          </a:solidFill>
                          <a:latin typeface="Arial" pitchFamily="34" charset="0"/>
                          <a:cs typeface="Arial" pitchFamily="34" charset="0"/>
                        </a:rPr>
                        <a:t>that is handling the transactions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7390">
                <a:tc>
                  <a:txBody>
                    <a:bodyPr/>
                    <a:lstStyle/>
                    <a:p>
                      <a:pPr algn="l" fontAlgn="t"/>
                      <a:r>
                        <a:rPr lang="en-US" sz="1600" b="0" i="0" u="none" strike="noStrike" dirty="0">
                          <a:solidFill>
                            <a:schemeClr val="accent2">
                              <a:lumMod val="50000"/>
                            </a:schemeClr>
                          </a:solidFill>
                          <a:latin typeface="Arial" pitchFamily="34" charset="0"/>
                          <a:cs typeface="Arial" pitchFamily="34" charset="0"/>
                        </a:rPr>
                        <a:t>RxPCN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chemeClr val="accent2">
                              <a:lumMod val="50000"/>
                            </a:schemeClr>
                          </a:solidFill>
                          <a:latin typeface="Arial" pitchFamily="34" charset="0"/>
                          <a:cs typeface="Arial" pitchFamily="34" charset="0"/>
                        </a:rPr>
                        <a:t>PCN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chemeClr val="accent2">
                              <a:lumMod val="50000"/>
                            </a:schemeClr>
                          </a:solidFill>
                          <a:latin typeface="Arial" pitchFamily="34" charset="0"/>
                          <a:cs typeface="Arial" pitchFamily="34" charset="0"/>
                        </a:rPr>
                        <a:t>Processor Control Number. Assigned by the Processor/PBM to lump groups of business together e.g. United, Part D only, etc.</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1593">
                <a:tc>
                  <a:txBody>
                    <a:bodyPr/>
                    <a:lstStyle/>
                    <a:p>
                      <a:pPr algn="l" fontAlgn="t"/>
                      <a:r>
                        <a:rPr lang="en-US" sz="1600" b="0" i="0" u="none" strike="noStrike" dirty="0">
                          <a:solidFill>
                            <a:schemeClr val="accent2">
                              <a:lumMod val="50000"/>
                            </a:schemeClr>
                          </a:solidFill>
                          <a:latin typeface="Arial" pitchFamily="34" charset="0"/>
                          <a:cs typeface="Arial" pitchFamily="34" charset="0"/>
                        </a:rPr>
                        <a:t>RxGroup</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chemeClr val="accent2">
                              <a:lumMod val="50000"/>
                            </a:schemeClr>
                          </a:solidFill>
                          <a:latin typeface="Arial" pitchFamily="34" charset="0"/>
                          <a:cs typeface="Arial" pitchFamily="34" charset="0"/>
                        </a:rPr>
                        <a:t>Group</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chemeClr val="accent2">
                              <a:lumMod val="50000"/>
                            </a:schemeClr>
                          </a:solidFill>
                          <a:latin typeface="Arial" pitchFamily="34" charset="0"/>
                          <a:cs typeface="Arial" pitchFamily="34" charset="0"/>
                        </a:rPr>
                        <a:t>Assigned by the Processor/PBM for greater specificity- i.e. a benefit design or specific employer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7390">
                <a:tc>
                  <a:txBody>
                    <a:bodyPr/>
                    <a:lstStyle/>
                    <a:p>
                      <a:pPr algn="l" fontAlgn="t"/>
                      <a:r>
                        <a:rPr lang="en-US" sz="1600" b="0" i="0" u="none" strike="noStrike" dirty="0">
                          <a:solidFill>
                            <a:schemeClr val="accent2">
                              <a:lumMod val="50000"/>
                            </a:schemeClr>
                          </a:solidFill>
                          <a:latin typeface="Arial" pitchFamily="34" charset="0"/>
                          <a:cs typeface="Arial" pitchFamily="34" charset="0"/>
                        </a:rPr>
                        <a:t>RxID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chemeClr val="accent2">
                              <a:lumMod val="50000"/>
                            </a:schemeClr>
                          </a:solidFill>
                          <a:latin typeface="Arial" pitchFamily="34" charset="0"/>
                          <a:cs typeface="Arial" pitchFamily="34" charset="0"/>
                        </a:rPr>
                        <a:t>Cardholder ID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smtClean="0">
                          <a:solidFill>
                            <a:schemeClr val="accent2">
                              <a:lumMod val="50000"/>
                            </a:schemeClr>
                          </a:solidFill>
                          <a:latin typeface="Arial" pitchFamily="34" charset="0"/>
                          <a:cs typeface="Arial" pitchFamily="34" charset="0"/>
                        </a:rPr>
                        <a:t>Number </a:t>
                      </a:r>
                      <a:r>
                        <a:rPr lang="en-US" sz="1600" b="0" i="0" u="none" strike="noStrike" dirty="0">
                          <a:solidFill>
                            <a:schemeClr val="accent2">
                              <a:lumMod val="50000"/>
                            </a:schemeClr>
                          </a:solidFill>
                          <a:latin typeface="Arial" pitchFamily="34" charset="0"/>
                          <a:cs typeface="Arial" pitchFamily="34" charset="0"/>
                        </a:rPr>
                        <a:t>assigned to the cardholder. For Part </a:t>
                      </a:r>
                      <a:r>
                        <a:rPr lang="en-US" sz="1600" b="0" i="0" u="none" strike="noStrike" dirty="0" smtClean="0">
                          <a:solidFill>
                            <a:schemeClr val="accent2">
                              <a:lumMod val="50000"/>
                            </a:schemeClr>
                          </a:solidFill>
                          <a:latin typeface="Arial" pitchFamily="34" charset="0"/>
                          <a:cs typeface="Arial" pitchFamily="34" charset="0"/>
                        </a:rPr>
                        <a:t>D, </a:t>
                      </a:r>
                      <a:r>
                        <a:rPr lang="en-US" sz="1600" b="0" i="0" u="none" strike="noStrike" dirty="0">
                          <a:solidFill>
                            <a:schemeClr val="accent2">
                              <a:lumMod val="50000"/>
                            </a:schemeClr>
                          </a:solidFill>
                          <a:latin typeface="Arial" pitchFamily="34" charset="0"/>
                          <a:cs typeface="Arial" pitchFamily="34" charset="0"/>
                        </a:rPr>
                        <a:t>the cardholder and beneficiary are the same. For commercial multiple beneficiaries could be under the cardholder.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010400" cy="1143000"/>
          </a:xfrm>
        </p:spPr>
        <p:txBody>
          <a:bodyPr/>
          <a:lstStyle/>
          <a:p>
            <a:pPr algn="ctr"/>
            <a:r>
              <a:rPr lang="en-US" sz="2800" b="1" dirty="0" smtClean="0">
                <a:solidFill>
                  <a:schemeClr val="accent2">
                    <a:lumMod val="50000"/>
                  </a:schemeClr>
                </a:solidFill>
              </a:rPr>
              <a:t>Two Types of Claim Transactions</a:t>
            </a:r>
            <a:endParaRPr lang="en-US" sz="2800" b="1" dirty="0">
              <a:solidFill>
                <a:schemeClr val="accent2">
                  <a:lumMod val="50000"/>
                </a:schemeClr>
              </a:solidFill>
            </a:endParaRPr>
          </a:p>
        </p:txBody>
      </p:sp>
      <p:sp>
        <p:nvSpPr>
          <p:cNvPr id="3" name="Content Placeholder 2"/>
          <p:cNvSpPr>
            <a:spLocks noGrp="1"/>
          </p:cNvSpPr>
          <p:nvPr>
            <p:ph idx="1"/>
          </p:nvPr>
        </p:nvSpPr>
        <p:spPr>
          <a:xfrm>
            <a:off x="533400" y="1524000"/>
            <a:ext cx="7772400" cy="4114800"/>
          </a:xfrm>
        </p:spPr>
        <p:txBody>
          <a:bodyPr/>
          <a:lstStyle/>
          <a:p>
            <a:pPr>
              <a:buFont typeface="Wingdings" pitchFamily="2" charset="2"/>
              <a:buChar char="Ø"/>
            </a:pPr>
            <a:r>
              <a:rPr lang="en-US" sz="2000" dirty="0" smtClean="0"/>
              <a:t>Request- transaction the pharmacy sends to the payer (i.e., what was prescribed/dispensed)</a:t>
            </a:r>
          </a:p>
          <a:p>
            <a:pPr lvl="2"/>
            <a:r>
              <a:rPr lang="en-US" sz="2000" dirty="0" smtClean="0"/>
              <a:t>Request for coverage (B1)</a:t>
            </a:r>
          </a:p>
          <a:p>
            <a:pPr lvl="2"/>
            <a:r>
              <a:rPr lang="en-US" sz="2000" dirty="0" smtClean="0"/>
              <a:t>Reversal of an original request (B2)</a:t>
            </a:r>
          </a:p>
          <a:p>
            <a:pPr lvl="2"/>
            <a:r>
              <a:rPr lang="en-US" sz="2000" dirty="0" smtClean="0"/>
              <a:t>Reversal and a resubmission request for coverage (B3)</a:t>
            </a:r>
          </a:p>
          <a:p>
            <a:pPr lvl="3"/>
            <a:endParaRPr lang="en-US" dirty="0" smtClean="0"/>
          </a:p>
          <a:p>
            <a:pPr>
              <a:buFont typeface="Wingdings" pitchFamily="2" charset="2"/>
              <a:buChar char="Ø"/>
            </a:pPr>
            <a:r>
              <a:rPr lang="en-US" sz="2000" dirty="0" smtClean="0"/>
              <a:t>Response-transaction the payer sends to the pharmacy (i.e., was it covered and who pays what)</a:t>
            </a:r>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solidFill>
                  <a:schemeClr val="accent2">
                    <a:lumMod val="50000"/>
                  </a:schemeClr>
                </a:solidFill>
              </a:rPr>
              <a:t>Request Transaction </a:t>
            </a:r>
            <a:br>
              <a:rPr lang="en-US" sz="2800" b="1" dirty="0" smtClean="0">
                <a:solidFill>
                  <a:schemeClr val="accent2">
                    <a:lumMod val="50000"/>
                  </a:schemeClr>
                </a:solidFill>
              </a:rPr>
            </a:br>
            <a:r>
              <a:rPr lang="en-US" sz="2800" b="1" dirty="0" smtClean="0">
                <a:solidFill>
                  <a:schemeClr val="accent2">
                    <a:lumMod val="50000"/>
                  </a:schemeClr>
                </a:solidFill>
              </a:rPr>
              <a:t>(from the Pharmacy)</a:t>
            </a:r>
            <a:endParaRPr lang="en-US" sz="2800" b="1" dirty="0">
              <a:solidFill>
                <a:schemeClr val="accent2">
                  <a:lumMod val="50000"/>
                </a:schemeClr>
              </a:solidFill>
            </a:endParaRPr>
          </a:p>
        </p:txBody>
      </p:sp>
      <p:sp>
        <p:nvSpPr>
          <p:cNvPr id="3" name="Content Placeholder 2"/>
          <p:cNvSpPr>
            <a:spLocks noGrp="1"/>
          </p:cNvSpPr>
          <p:nvPr>
            <p:ph idx="1"/>
          </p:nvPr>
        </p:nvSpPr>
        <p:spPr>
          <a:xfrm>
            <a:off x="304800" y="1295400"/>
            <a:ext cx="8686800" cy="4953000"/>
          </a:xfrm>
        </p:spPr>
        <p:txBody>
          <a:bodyPr/>
          <a:lstStyle/>
          <a:p>
            <a:pPr>
              <a:buFont typeface="Wingdings" pitchFamily="2" charset="2"/>
              <a:buChar char="Ø"/>
            </a:pPr>
            <a:r>
              <a:rPr lang="en-US" sz="2000" dirty="0" smtClean="0"/>
              <a:t>Beneficiary identifiers</a:t>
            </a:r>
          </a:p>
          <a:p>
            <a:pPr>
              <a:buFont typeface="Wingdings" pitchFamily="2" charset="2"/>
              <a:buChar char="Ø"/>
            </a:pPr>
            <a:r>
              <a:rPr lang="en-US" sz="2000" dirty="0" smtClean="0"/>
              <a:t>Insurance plan information (4Rx)</a:t>
            </a:r>
          </a:p>
          <a:p>
            <a:pPr>
              <a:buFont typeface="Wingdings" pitchFamily="2" charset="2"/>
              <a:buChar char="Ø"/>
            </a:pPr>
            <a:r>
              <a:rPr lang="en-US" sz="2000" dirty="0" smtClean="0"/>
              <a:t>Pharmacy information (NPI)</a:t>
            </a:r>
          </a:p>
          <a:p>
            <a:pPr>
              <a:buFont typeface="Wingdings" pitchFamily="2" charset="2"/>
              <a:buChar char="Ø"/>
            </a:pPr>
            <a:r>
              <a:rPr lang="en-US" sz="2000" dirty="0" smtClean="0"/>
              <a:t>Claim information (prescription number, date of service, drug ID, quantity, days supply)</a:t>
            </a:r>
          </a:p>
          <a:p>
            <a:pPr>
              <a:buFont typeface="Wingdings" pitchFamily="2" charset="2"/>
              <a:buChar char="Ø"/>
            </a:pPr>
            <a:r>
              <a:rPr lang="en-US" sz="2000" dirty="0" smtClean="0"/>
              <a:t>Financial information (pharmacy’s usual and customary, drug price, dispensing fee, tax)</a:t>
            </a:r>
          </a:p>
          <a:p>
            <a:pPr>
              <a:buFont typeface="Wingdings" pitchFamily="2" charset="2"/>
              <a:buChar char="Ø"/>
            </a:pPr>
            <a:r>
              <a:rPr lang="en-US" sz="2000" dirty="0" smtClean="0"/>
              <a:t>Clarifying information (special codes to communicate information, such as diagnosis codes)</a:t>
            </a:r>
          </a:p>
          <a:p>
            <a:pPr>
              <a:buFont typeface="Wingdings" pitchFamily="2" charset="2"/>
              <a:buChar char="Ø"/>
            </a:pPr>
            <a:r>
              <a:rPr lang="en-US" sz="2000" dirty="0" smtClean="0"/>
              <a:t>Prescriber information</a:t>
            </a:r>
          </a:p>
          <a:p>
            <a:pPr>
              <a:buFont typeface="Wingdings" pitchFamily="2" charset="2"/>
              <a:buChar char="Ø"/>
            </a:pPr>
            <a:r>
              <a:rPr lang="en-US" sz="2000" dirty="0" smtClean="0"/>
              <a:t>How the prescription was transmitted (electronic, phone, paper)</a:t>
            </a:r>
          </a:p>
          <a:p>
            <a:pPr>
              <a:buFont typeface="Wingdings" pitchFamily="2" charset="2"/>
              <a:buChar char="Ø"/>
            </a:pPr>
            <a:r>
              <a:rPr lang="en-US" sz="2000" dirty="0" smtClean="0"/>
              <a:t>Additional information as required by the payer (defined on payer sheets)</a:t>
            </a:r>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solidFill>
                  <a:schemeClr val="accent2">
                    <a:lumMod val="50000"/>
                  </a:schemeClr>
                </a:solidFill>
              </a:rPr>
              <a:t>Response Transaction </a:t>
            </a:r>
            <a:br>
              <a:rPr lang="en-US" sz="2800" b="1" dirty="0" smtClean="0">
                <a:solidFill>
                  <a:schemeClr val="accent2">
                    <a:lumMod val="50000"/>
                  </a:schemeClr>
                </a:solidFill>
              </a:rPr>
            </a:br>
            <a:r>
              <a:rPr lang="en-US" sz="2800" b="1" dirty="0" smtClean="0">
                <a:solidFill>
                  <a:schemeClr val="accent2">
                    <a:lumMod val="50000"/>
                  </a:schemeClr>
                </a:solidFill>
              </a:rPr>
              <a:t>(from the Payer)</a:t>
            </a:r>
            <a:endParaRPr lang="en-US" sz="2800" b="1" dirty="0">
              <a:solidFill>
                <a:schemeClr val="accent2">
                  <a:lumMod val="50000"/>
                </a:schemeClr>
              </a:solidFill>
            </a:endParaRPr>
          </a:p>
        </p:txBody>
      </p:sp>
      <p:sp>
        <p:nvSpPr>
          <p:cNvPr id="3" name="Content Placeholder 2"/>
          <p:cNvSpPr>
            <a:spLocks noGrp="1"/>
          </p:cNvSpPr>
          <p:nvPr>
            <p:ph idx="1"/>
          </p:nvPr>
        </p:nvSpPr>
        <p:spPr>
          <a:xfrm>
            <a:off x="609600" y="1524000"/>
            <a:ext cx="7772400" cy="4114800"/>
          </a:xfrm>
        </p:spPr>
        <p:txBody>
          <a:bodyPr/>
          <a:lstStyle/>
          <a:p>
            <a:pPr>
              <a:buFont typeface="Wingdings" pitchFamily="2" charset="2"/>
              <a:buChar char="Ø"/>
            </a:pPr>
            <a:r>
              <a:rPr lang="en-US" sz="2000" dirty="0" smtClean="0"/>
              <a:t>Enough information from the request for the pharmacy to match the response to the request (e.g., identifiers and Rx)</a:t>
            </a:r>
          </a:p>
          <a:p>
            <a:pPr>
              <a:buFont typeface="Wingdings" pitchFamily="2" charset="2"/>
              <a:buChar char="Ø"/>
            </a:pPr>
            <a:r>
              <a:rPr lang="en-US" sz="2000" dirty="0" smtClean="0"/>
              <a:t>Coverage determination (was the claim rejected)</a:t>
            </a:r>
          </a:p>
          <a:p>
            <a:pPr>
              <a:buFont typeface="Wingdings" pitchFamily="2" charset="2"/>
              <a:buChar char="Ø"/>
            </a:pPr>
            <a:r>
              <a:rPr lang="en-US" sz="2000" dirty="0" smtClean="0"/>
              <a:t>Financial amounts (plan paid, beneficiary paid, incentive fees, etc.)</a:t>
            </a:r>
          </a:p>
          <a:p>
            <a:pPr>
              <a:buFont typeface="Wingdings" pitchFamily="2" charset="2"/>
              <a:buChar char="Ø"/>
            </a:pPr>
            <a:r>
              <a:rPr lang="en-US" sz="2000" dirty="0" smtClean="0">
                <a:solidFill>
                  <a:schemeClr val="accent2">
                    <a:lumMod val="50000"/>
                  </a:schemeClr>
                </a:solidFill>
              </a:rPr>
              <a:t>Benefit stages and amounts (Part D only) </a:t>
            </a:r>
          </a:p>
          <a:p>
            <a:pPr>
              <a:buFont typeface="Wingdings" pitchFamily="2" charset="2"/>
              <a:buChar char="Ø"/>
            </a:pPr>
            <a:r>
              <a:rPr lang="en-US" sz="2000" dirty="0" smtClean="0"/>
              <a:t>Clarification of who or how the claim paid </a:t>
            </a:r>
          </a:p>
          <a:p>
            <a:pPr>
              <a:buFont typeface="Wingdings" pitchFamily="2" charset="2"/>
              <a:buChar char="Ø"/>
            </a:pPr>
            <a:r>
              <a:rPr lang="en-US" sz="2000" dirty="0" smtClean="0"/>
              <a:t>Additional information (i.e. messaging that a prior authorization is required)</a:t>
            </a:r>
          </a:p>
          <a:p>
            <a:pPr>
              <a:buFont typeface="Wingdings" pitchFamily="2" charset="2"/>
              <a:buChar char="Ø"/>
            </a:pPr>
            <a:r>
              <a:rPr lang="en-US" sz="2000" dirty="0" smtClean="0"/>
              <a:t>Additional coverage - supplemental payers (Required for Part D only)</a:t>
            </a:r>
          </a:p>
        </p:txBody>
      </p:sp>
      <p:pic>
        <p:nvPicPr>
          <p:cNvPr id="4" name="Picture 2"/>
          <p:cNvPicPr>
            <a:picLocks noChangeAspect="1" noChangeArrowheads="1"/>
          </p:cNvPicPr>
          <p:nvPr/>
        </p:nvPicPr>
        <p:blipFill>
          <a:blip r:embed="rId2"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accent2">
                    <a:lumMod val="50000"/>
                  </a:schemeClr>
                </a:solidFill>
              </a:rPr>
              <a:t>How do you pay for drugs for your ADAP beneficiaries?</a:t>
            </a:r>
            <a:endParaRPr lang="en-US" sz="2800" b="1" dirty="0">
              <a:solidFill>
                <a:schemeClr val="accent2">
                  <a:lumMod val="50000"/>
                </a:schemeClr>
              </a:solidFill>
            </a:endParaRPr>
          </a:p>
        </p:txBody>
      </p:sp>
      <p:sp>
        <p:nvSpPr>
          <p:cNvPr id="3" name="Content Placeholder 2"/>
          <p:cNvSpPr>
            <a:spLocks noGrp="1"/>
          </p:cNvSpPr>
          <p:nvPr>
            <p:ph idx="1"/>
          </p:nvPr>
        </p:nvSpPr>
        <p:spPr>
          <a:xfrm>
            <a:off x="685800" y="1447800"/>
            <a:ext cx="7772400" cy="4114800"/>
          </a:xfrm>
        </p:spPr>
        <p:txBody>
          <a:bodyPr/>
          <a:lstStyle/>
          <a:p>
            <a:pPr>
              <a:buFont typeface="Wingdings" pitchFamily="2" charset="2"/>
              <a:buChar char="Ø"/>
            </a:pPr>
            <a:endParaRPr lang="en-US" sz="2000" dirty="0" smtClean="0"/>
          </a:p>
          <a:p>
            <a:pPr>
              <a:buFont typeface="Wingdings" pitchFamily="2" charset="2"/>
              <a:buChar char="Ø"/>
            </a:pPr>
            <a:r>
              <a:rPr lang="en-US" sz="2000" dirty="0" smtClean="0"/>
              <a:t>Real-time electronic transactions</a:t>
            </a:r>
          </a:p>
          <a:p>
            <a:pPr>
              <a:buFont typeface="Wingdings" pitchFamily="2" charset="2"/>
              <a:buChar char="Ø"/>
            </a:pPr>
            <a:r>
              <a:rPr lang="en-US" sz="2000" dirty="0" smtClean="0"/>
              <a:t>Direct billed from the pharmacy to you</a:t>
            </a:r>
          </a:p>
          <a:p>
            <a:pPr marL="914400" lvl="1" indent="-457200">
              <a:buFont typeface="Arial" pitchFamily="34" charset="0"/>
              <a:buChar char="•"/>
            </a:pPr>
            <a:r>
              <a:rPr lang="en-US" sz="2000" dirty="0" smtClean="0"/>
              <a:t>Invoice</a:t>
            </a:r>
          </a:p>
          <a:p>
            <a:pPr marL="914400" lvl="1" indent="-457200">
              <a:buFont typeface="Arial" pitchFamily="34" charset="0"/>
              <a:buChar char="•"/>
            </a:pPr>
            <a:r>
              <a:rPr lang="en-US" sz="2000" dirty="0" smtClean="0"/>
              <a:t>Data file</a:t>
            </a:r>
          </a:p>
          <a:p>
            <a:pPr>
              <a:buFont typeface="Wingdings" pitchFamily="2" charset="2"/>
              <a:buChar char="Ø"/>
            </a:pPr>
            <a:r>
              <a:rPr lang="en-US" sz="2000" dirty="0" smtClean="0"/>
              <a:t>Do ADAP pharmacies have an NPI and are they contracted with Part D Plans?</a:t>
            </a:r>
          </a:p>
          <a:p>
            <a:pPr>
              <a:buNone/>
            </a:pPr>
            <a:endParaRPr lang="en-US" dirty="0" smtClean="0"/>
          </a:p>
        </p:txBody>
      </p:sp>
      <p:pic>
        <p:nvPicPr>
          <p:cNvPr id="4" name="Picture 2" descr="C:\Documents and Settings\escih0j\Local Settings\Temporary Internet Files\Content.IE5\1DV6467J\MC900433962[1].PNG"/>
          <p:cNvPicPr>
            <a:picLocks noChangeAspect="1" noChangeArrowheads="1"/>
          </p:cNvPicPr>
          <p:nvPr/>
        </p:nvPicPr>
        <p:blipFill>
          <a:blip r:embed="rId2" cstate="print"/>
          <a:srcRect/>
          <a:stretch>
            <a:fillRect/>
          </a:stretch>
        </p:blipFill>
        <p:spPr bwMode="auto">
          <a:xfrm flipV="1">
            <a:off x="8534400" y="5867400"/>
            <a:ext cx="457057" cy="457057"/>
          </a:xfrm>
          <a:prstGeom prst="rect">
            <a:avLst/>
          </a:prstGeom>
          <a:noFill/>
        </p:spPr>
      </p:pic>
    </p:spTree>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4"/>
          <p:cNvSpPr>
            <a:spLocks noGrp="1"/>
          </p:cNvSpPr>
          <p:nvPr>
            <p:ph type="ctrTitle" idx="4294967295"/>
          </p:nvPr>
        </p:nvSpPr>
        <p:spPr>
          <a:xfrm>
            <a:off x="533400" y="1219200"/>
            <a:ext cx="8610600" cy="1143000"/>
          </a:xfrm>
        </p:spPr>
        <p:txBody>
          <a:bodyPr/>
          <a:lstStyle/>
          <a:p>
            <a:r>
              <a:rPr lang="en-US" sz="2800" b="1" dirty="0" smtClean="0">
                <a:solidFill>
                  <a:schemeClr val="accent2">
                    <a:lumMod val="50000"/>
                  </a:schemeClr>
                </a:solidFill>
              </a:rPr>
              <a:t>Part D Plans must keep track of TrOOP</a:t>
            </a:r>
            <a:r>
              <a:rPr lang="en-US" sz="2800" b="1" dirty="0" smtClean="0"/>
              <a:t/>
            </a:r>
            <a:br>
              <a:rPr lang="en-US" sz="2800" b="1" dirty="0" smtClean="0"/>
            </a:br>
            <a:endParaRPr lang="en-US" sz="2800" b="1" dirty="0" smtClean="0"/>
          </a:p>
        </p:txBody>
      </p:sp>
      <p:sp>
        <p:nvSpPr>
          <p:cNvPr id="35842" name="Subtitle 6"/>
          <p:cNvSpPr>
            <a:spLocks noGrp="1"/>
          </p:cNvSpPr>
          <p:nvPr>
            <p:ph type="subTitle" idx="4294967295"/>
          </p:nvPr>
        </p:nvSpPr>
        <p:spPr>
          <a:xfrm>
            <a:off x="762000" y="2514600"/>
            <a:ext cx="8153400" cy="1752600"/>
          </a:xfrm>
        </p:spPr>
        <p:txBody>
          <a:bodyPr/>
          <a:lstStyle/>
          <a:p>
            <a:pPr algn="ctr">
              <a:buNone/>
            </a:pPr>
            <a:r>
              <a:rPr lang="en-US" sz="2800" dirty="0" smtClean="0"/>
              <a:t>Part of tracking TrOOP involves coordination of benefits with other payers</a:t>
            </a:r>
          </a:p>
        </p:txBody>
      </p:sp>
      <p:pic>
        <p:nvPicPr>
          <p:cNvPr id="4" name="Picture 2" descr="C:\Program Files\Microsoft Office\MEDIA\CAGCAT10\j0300520.gif"/>
          <p:cNvPicPr>
            <a:picLocks noChangeAspect="1" noChangeArrowheads="1" noCrop="1"/>
          </p:cNvPicPr>
          <p:nvPr/>
        </p:nvPicPr>
        <p:blipFill>
          <a:blip r:embed="rId3" cstate="print"/>
          <a:srcRect/>
          <a:stretch>
            <a:fillRect/>
          </a:stretch>
        </p:blipFill>
        <p:spPr bwMode="auto">
          <a:xfrm>
            <a:off x="8534400" y="5867400"/>
            <a:ext cx="420872" cy="361950"/>
          </a:xfrm>
          <a:prstGeom prst="rect">
            <a:avLst/>
          </a:prstGeom>
          <a:noFill/>
        </p:spPr>
      </p:pic>
    </p:spTree>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219200" y="304800"/>
            <a:ext cx="7315200" cy="762000"/>
          </a:xfrm>
        </p:spPr>
        <p:txBody>
          <a:bodyPr/>
          <a:lstStyle/>
          <a:p>
            <a:r>
              <a:rPr lang="en-US" sz="2800" b="1" dirty="0" smtClean="0">
                <a:solidFill>
                  <a:schemeClr val="accent2">
                    <a:lumMod val="50000"/>
                  </a:schemeClr>
                </a:solidFill>
              </a:rPr>
              <a:t>Part D TrOOP Definition</a:t>
            </a:r>
          </a:p>
        </p:txBody>
      </p:sp>
      <p:sp>
        <p:nvSpPr>
          <p:cNvPr id="3" name="Content Placeholder 2"/>
          <p:cNvSpPr>
            <a:spLocks noGrp="1"/>
          </p:cNvSpPr>
          <p:nvPr>
            <p:ph idx="1"/>
          </p:nvPr>
        </p:nvSpPr>
        <p:spPr>
          <a:xfrm>
            <a:off x="457200" y="1676400"/>
            <a:ext cx="8153400" cy="4800600"/>
          </a:xfrm>
        </p:spPr>
        <p:txBody>
          <a:bodyPr>
            <a:normAutofit/>
          </a:bodyPr>
          <a:lstStyle/>
          <a:p>
            <a:pPr>
              <a:defRPr/>
            </a:pPr>
            <a:r>
              <a:rPr lang="en-US" sz="2000" b="0" dirty="0" smtClean="0"/>
              <a:t>These costs determine when a person’s catastrophic coverage will begin.  The value reflects actual expenses paid by a Medicare beneficiary and qualified plan throughout the year.  </a:t>
            </a:r>
          </a:p>
          <a:p>
            <a:pPr>
              <a:defRPr/>
            </a:pPr>
            <a:endParaRPr lang="en-US" sz="2000" b="0" dirty="0" smtClean="0"/>
          </a:p>
          <a:p>
            <a:pPr>
              <a:defRPr/>
            </a:pPr>
            <a:r>
              <a:rPr lang="en-US" sz="2000" b="0" dirty="0" smtClean="0"/>
              <a:t>Costs that count towards the Medicare Part D drug plan out-of-pocket threshold</a:t>
            </a:r>
          </a:p>
          <a:p>
            <a:pPr marL="514350" indent="-514350">
              <a:buFont typeface="Arial" pitchFamily="34" charset="0"/>
              <a:buChar char="•"/>
              <a:defRPr/>
            </a:pPr>
            <a:r>
              <a:rPr lang="en-US" sz="2000" b="0" dirty="0" smtClean="0"/>
              <a:t>Beneficiary liability (amount the beneficiary actually paid)</a:t>
            </a:r>
          </a:p>
          <a:p>
            <a:pPr marL="514350" indent="-514350">
              <a:buFont typeface="Arial" pitchFamily="34" charset="0"/>
              <a:buChar char="•"/>
              <a:defRPr/>
            </a:pPr>
            <a:r>
              <a:rPr lang="en-US" sz="2000" b="0" dirty="0" smtClean="0"/>
              <a:t>Qualified Supplemental Plan Paid Amounts (Qualified SPAP/all ADAPs)</a:t>
            </a:r>
          </a:p>
          <a:p>
            <a:pPr>
              <a:defRPr/>
            </a:pPr>
            <a:endParaRPr lang="en-US" sz="2000" b="0" dirty="0" smtClean="0"/>
          </a:p>
          <a:p>
            <a:pPr>
              <a:defRPr/>
            </a:pPr>
            <a:endParaRPr lang="en-US" sz="2400" b="0" dirty="0" smtClean="0"/>
          </a:p>
        </p:txBody>
      </p:sp>
      <p:sp>
        <p:nvSpPr>
          <p:cNvPr id="33795" name="TextBox 34"/>
          <p:cNvSpPr txBox="1">
            <a:spLocks noChangeArrowheads="1"/>
          </p:cNvSpPr>
          <p:nvPr/>
        </p:nvSpPr>
        <p:spPr bwMode="auto">
          <a:xfrm>
            <a:off x="685800" y="1219200"/>
            <a:ext cx="7239000" cy="461963"/>
          </a:xfrm>
          <a:prstGeom prst="rect">
            <a:avLst/>
          </a:prstGeom>
          <a:noFill/>
          <a:ln w="9525">
            <a:noFill/>
            <a:miter lim="800000"/>
            <a:headEnd/>
            <a:tailEnd/>
          </a:ln>
        </p:spPr>
        <p:txBody>
          <a:bodyPr>
            <a:spAutoFit/>
          </a:bodyPr>
          <a:lstStyle/>
          <a:p>
            <a:r>
              <a:rPr lang="en-US" sz="2400" b="1" dirty="0"/>
              <a:t>True out-of-pocket spending on Part D drugs</a:t>
            </a:r>
          </a:p>
        </p:txBody>
      </p:sp>
      <p:pic>
        <p:nvPicPr>
          <p:cNvPr id="5" name="Picture 2" descr="C:\Program Files\Microsoft Office\MEDIA\CAGCAT10\j0300520.gif"/>
          <p:cNvPicPr>
            <a:picLocks noChangeAspect="1" noChangeArrowheads="1" noCrop="1"/>
          </p:cNvPicPr>
          <p:nvPr/>
        </p:nvPicPr>
        <p:blipFill>
          <a:blip r:embed="rId3"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66800"/>
            <a:ext cx="4953000" cy="5257800"/>
          </a:xfrm>
        </p:spPr>
        <p:txBody>
          <a:bodyPr>
            <a:normAutofit fontScale="92500" lnSpcReduction="10000"/>
          </a:bodyPr>
          <a:lstStyle/>
          <a:p>
            <a:pPr>
              <a:buClr>
                <a:schemeClr val="tx1"/>
              </a:buClr>
              <a:buFontTx/>
              <a:buNone/>
              <a:defRPr/>
            </a:pPr>
            <a:endParaRPr lang="en-US" sz="2000" dirty="0" smtClean="0"/>
          </a:p>
          <a:p>
            <a:pPr>
              <a:buClr>
                <a:schemeClr val="tx1"/>
              </a:buClr>
              <a:buFontTx/>
              <a:buNone/>
              <a:defRPr/>
            </a:pPr>
            <a:r>
              <a:rPr lang="en-US" sz="2000" dirty="0" smtClean="0"/>
              <a:t>	</a:t>
            </a:r>
            <a:r>
              <a:rPr lang="en-US" sz="2200" dirty="0" smtClean="0"/>
              <a:t>The  Social Security Act, as revised by the MMA, specifies that Medicare Part D plans must coordinate benefits for Part D beneficiaries by performing the following:</a:t>
            </a:r>
          </a:p>
          <a:p>
            <a:pPr>
              <a:buClr>
                <a:schemeClr val="tx1"/>
              </a:buClr>
              <a:buFontTx/>
              <a:buNone/>
              <a:defRPr/>
            </a:pPr>
            <a:endParaRPr lang="en-US" sz="2200" dirty="0" smtClean="0"/>
          </a:p>
          <a:p>
            <a:pPr marL="576072" indent="-457200">
              <a:buClr>
                <a:schemeClr val="tx1"/>
              </a:buClr>
              <a:buFontTx/>
              <a:buAutoNum type="arabicPeriod"/>
              <a:defRPr/>
            </a:pPr>
            <a:r>
              <a:rPr lang="en-US" sz="2200" dirty="0" smtClean="0"/>
              <a:t>Enrollment File Sharing</a:t>
            </a:r>
          </a:p>
          <a:p>
            <a:pPr marL="576072" indent="-457200">
              <a:buClr>
                <a:schemeClr val="tx1"/>
              </a:buClr>
              <a:buFontTx/>
              <a:buAutoNum type="arabicPeriod"/>
              <a:defRPr/>
            </a:pPr>
            <a:r>
              <a:rPr lang="en-US" sz="2200" dirty="0" smtClean="0"/>
              <a:t>Claims Processing and Payment</a:t>
            </a:r>
          </a:p>
          <a:p>
            <a:pPr marL="576072" indent="-457200">
              <a:buClr>
                <a:schemeClr val="tx1"/>
              </a:buClr>
              <a:buFontTx/>
              <a:buAutoNum type="arabicPeriod"/>
              <a:defRPr/>
            </a:pPr>
            <a:r>
              <a:rPr lang="en-US" sz="2200" dirty="0" smtClean="0"/>
              <a:t>Claims Reconciliation Reports</a:t>
            </a:r>
          </a:p>
          <a:p>
            <a:pPr marL="576072" indent="-457200">
              <a:buClr>
                <a:schemeClr val="tx1"/>
              </a:buClr>
              <a:buFontTx/>
              <a:buAutoNum type="arabicPeriod"/>
              <a:defRPr/>
            </a:pPr>
            <a:r>
              <a:rPr lang="en-US" sz="2200" dirty="0" smtClean="0">
                <a:solidFill>
                  <a:schemeClr val="accent6"/>
                </a:solidFill>
              </a:rPr>
              <a:t>Application of the protection against high out-of pocket expenditures by tracking true-out-of-pocket expenditures</a:t>
            </a:r>
          </a:p>
          <a:p>
            <a:pPr marL="576072" indent="-457200">
              <a:buClr>
                <a:schemeClr val="tx1"/>
              </a:buClr>
              <a:buFontTx/>
              <a:buAutoNum type="arabicPeriod"/>
              <a:defRPr/>
            </a:pPr>
            <a:r>
              <a:rPr lang="en-US" sz="2200" dirty="0" smtClean="0"/>
              <a:t>Other processes that CMS determines</a:t>
            </a:r>
          </a:p>
          <a:p>
            <a:pPr marL="576072" indent="-457200">
              <a:buClr>
                <a:schemeClr val="tx1"/>
              </a:buClr>
              <a:buFontTx/>
              <a:buAutoNum type="arabicPeriod"/>
              <a:defRPr/>
            </a:pPr>
            <a:endParaRPr lang="en-US" sz="2200" dirty="0" smtClean="0"/>
          </a:p>
        </p:txBody>
      </p:sp>
      <p:pic>
        <p:nvPicPr>
          <p:cNvPr id="36866" name="Picture 2" descr="C:\Documents and Settings\lmbowers\Local Settings\Temporary Internet Files\Content.IE5\7T4246FV\MM900300520[1].gif"/>
          <p:cNvPicPr>
            <a:picLocks noGrp="1" noChangeAspect="1" noChangeArrowheads="1" noCrop="1"/>
          </p:cNvPicPr>
          <p:nvPr>
            <p:ph sz="half" idx="2"/>
          </p:nvPr>
        </p:nvPicPr>
        <p:blipFill>
          <a:blip r:embed="rId2" cstate="print"/>
          <a:srcRect/>
          <a:stretch>
            <a:fillRect/>
          </a:stretch>
        </p:blipFill>
        <p:spPr>
          <a:xfrm>
            <a:off x="5638800" y="2286000"/>
            <a:ext cx="2724150" cy="2033588"/>
          </a:xfrm>
        </p:spPr>
      </p:pic>
      <p:sp>
        <p:nvSpPr>
          <p:cNvPr id="4" name="Title 3"/>
          <p:cNvSpPr>
            <a:spLocks noGrp="1"/>
          </p:cNvSpPr>
          <p:nvPr>
            <p:ph type="title"/>
          </p:nvPr>
        </p:nvSpPr>
        <p:spPr>
          <a:xfrm>
            <a:off x="990600" y="228600"/>
            <a:ext cx="7696200" cy="762000"/>
          </a:xfrm>
        </p:spPr>
        <p:txBody>
          <a:bodyPr>
            <a:normAutofit fontScale="90000"/>
          </a:bodyPr>
          <a:lstStyle/>
          <a:p>
            <a:pPr>
              <a:defRPr/>
            </a:pPr>
            <a:r>
              <a:rPr lang="en-US" sz="2800" b="1" dirty="0" smtClean="0">
                <a:solidFill>
                  <a:schemeClr val="accent3">
                    <a:lumMod val="50000"/>
                  </a:schemeClr>
                </a:solidFill>
              </a:rPr>
              <a:t>	</a:t>
            </a:r>
            <a:r>
              <a:rPr lang="en-US" sz="3100" b="1" dirty="0" smtClean="0">
                <a:solidFill>
                  <a:schemeClr val="accent2">
                    <a:lumMod val="50000"/>
                  </a:schemeClr>
                </a:solidFill>
              </a:rPr>
              <a:t>CMS Requires Part D Sponsors  </a:t>
            </a:r>
            <a:br>
              <a:rPr lang="en-US" sz="3100" b="1" dirty="0" smtClean="0">
                <a:solidFill>
                  <a:schemeClr val="accent2">
                    <a:lumMod val="50000"/>
                  </a:schemeClr>
                </a:solidFill>
              </a:rPr>
            </a:br>
            <a:r>
              <a:rPr lang="en-US" sz="3100" b="1" dirty="0" smtClean="0">
                <a:solidFill>
                  <a:schemeClr val="accent2">
                    <a:lumMod val="50000"/>
                  </a:schemeClr>
                </a:solidFill>
              </a:rPr>
              <a:t>to Track TrOOP </a:t>
            </a:r>
            <a:endParaRPr lang="en-US" sz="3100" b="1" dirty="0">
              <a:solidFill>
                <a:schemeClr val="accent2">
                  <a:lumMod val="50000"/>
                </a:schemeClr>
              </a:solidFill>
            </a:endParaRPr>
          </a:p>
        </p:txBody>
      </p:sp>
      <p:sp>
        <p:nvSpPr>
          <p:cNvPr id="36868" name="Text Placeholder 4"/>
          <p:cNvSpPr>
            <a:spLocks noGrp="1"/>
          </p:cNvSpPr>
          <p:nvPr>
            <p:ph type="body" sz="quarter" idx="13"/>
          </p:nvPr>
        </p:nvSpPr>
        <p:spPr>
          <a:xfrm>
            <a:off x="685800" y="990600"/>
            <a:ext cx="8153400" cy="457200"/>
          </a:xfrm>
        </p:spPr>
        <p:txBody>
          <a:bodyPr/>
          <a:lstStyle/>
          <a:p>
            <a:r>
              <a:rPr lang="en-US" dirty="0" smtClean="0"/>
              <a:t> </a:t>
            </a:r>
          </a:p>
        </p:txBody>
      </p:sp>
      <p:pic>
        <p:nvPicPr>
          <p:cNvPr id="6"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3"/>
          <p:cNvSpPr>
            <a:spLocks noGrp="1"/>
          </p:cNvSpPr>
          <p:nvPr>
            <p:ph type="title"/>
          </p:nvPr>
        </p:nvSpPr>
        <p:spPr>
          <a:xfrm>
            <a:off x="1295400" y="152400"/>
            <a:ext cx="7543800" cy="1752600"/>
          </a:xfrm>
        </p:spPr>
        <p:txBody>
          <a:bodyPr/>
          <a:lstStyle/>
          <a:p>
            <a:r>
              <a:rPr lang="en-US" sz="2800" b="1" dirty="0" smtClean="0">
                <a:solidFill>
                  <a:schemeClr val="accent2">
                    <a:lumMod val="50000"/>
                  </a:schemeClr>
                </a:solidFill>
              </a:rPr>
              <a:t>Why are we having this webinar</a:t>
            </a:r>
          </a:p>
        </p:txBody>
      </p:sp>
      <p:sp>
        <p:nvSpPr>
          <p:cNvPr id="41986" name="Content Placeholder 5"/>
          <p:cNvSpPr>
            <a:spLocks noGrp="1"/>
          </p:cNvSpPr>
          <p:nvPr>
            <p:ph idx="1"/>
          </p:nvPr>
        </p:nvSpPr>
        <p:spPr>
          <a:xfrm>
            <a:off x="457200" y="1600200"/>
            <a:ext cx="8077200" cy="4114800"/>
          </a:xfrm>
        </p:spPr>
        <p:txBody>
          <a:bodyPr/>
          <a:lstStyle/>
          <a:p>
            <a:r>
              <a:rPr lang="en-US" sz="2400" dirty="0" smtClean="0"/>
              <a:t>We will demonstrate the financial benefits of participating in the electronic coordination process defined under Part D.</a:t>
            </a:r>
          </a:p>
          <a:p>
            <a:pPr lvl="1"/>
            <a:r>
              <a:rPr lang="en-US" sz="2000" dirty="0" smtClean="0"/>
              <a:t>When Part D makes claims adjustments, the ADAPs can be reimbursed</a:t>
            </a:r>
          </a:p>
          <a:p>
            <a:r>
              <a:rPr lang="en-US" sz="2400" dirty="0" smtClean="0"/>
              <a:t>We will explain the impact to the beneficiaries if the ADAP does not participate in the electronic coordination of benefits process.</a:t>
            </a:r>
          </a:p>
          <a:p>
            <a:pPr lvl="1"/>
            <a:r>
              <a:rPr lang="en-US" sz="2000" dirty="0" smtClean="0"/>
              <a:t> Potentially, the beneficiaries can be delayed in reaching the catastrophic benefit phase of the Part D benefit design.  This can cause higher cost-sharing to the beneficiary.</a:t>
            </a:r>
          </a:p>
        </p:txBody>
      </p:sp>
      <p:pic>
        <p:nvPicPr>
          <p:cNvPr id="4" name="Picture 2" descr="C:\Program Files\Microsoft Office\MEDIA\CAGCAT10\j0300520.gif"/>
          <p:cNvPicPr>
            <a:picLocks noChangeAspect="1" noChangeArrowheads="1" noCrop="1"/>
          </p:cNvPicPr>
          <p:nvPr/>
        </p:nvPicPr>
        <p:blipFill>
          <a:blip r:embed="rId3"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accent2">
                    <a:lumMod val="50000"/>
                  </a:schemeClr>
                </a:solidFill>
              </a:rPr>
              <a:t>Medicare Part D Plans and ADAPs</a:t>
            </a:r>
            <a:endParaRPr lang="en-US" sz="2800" b="1" dirty="0">
              <a:solidFill>
                <a:schemeClr val="accent2">
                  <a:lumMod val="50000"/>
                </a:schemeClr>
              </a:solidFill>
            </a:endParaRPr>
          </a:p>
        </p:txBody>
      </p:sp>
      <p:sp>
        <p:nvSpPr>
          <p:cNvPr id="3" name="Content Placeholder 2"/>
          <p:cNvSpPr>
            <a:spLocks noGrp="1"/>
          </p:cNvSpPr>
          <p:nvPr>
            <p:ph idx="1"/>
          </p:nvPr>
        </p:nvSpPr>
        <p:spPr>
          <a:xfrm>
            <a:off x="457200" y="1219200"/>
            <a:ext cx="7772400" cy="4114800"/>
          </a:xfrm>
        </p:spPr>
        <p:txBody>
          <a:bodyPr/>
          <a:lstStyle/>
          <a:p>
            <a:pPr>
              <a:buFont typeface="Wingdings" pitchFamily="2" charset="2"/>
              <a:buChar char="Ø"/>
            </a:pPr>
            <a:r>
              <a:rPr lang="en-US" sz="2000" dirty="0" smtClean="0"/>
              <a:t>Effective January 1, 2011, The Affordable Care Act, Public Law 111-18 allowed ADAP expenditures for Part D covered drugs to count towards the TrOOP limit of Medicare Part D enrollees.</a:t>
            </a:r>
          </a:p>
          <a:p>
            <a:pPr>
              <a:buFont typeface="Wingdings" pitchFamily="2" charset="2"/>
              <a:buChar char="Ø"/>
            </a:pPr>
            <a:r>
              <a:rPr lang="en-US" sz="2000" dirty="0" smtClean="0"/>
              <a:t>This change allows enrollees to move through the coverage gap phase into the catastrophic coverage phase.  This allows beneficiaries to receive lower copays.</a:t>
            </a:r>
          </a:p>
          <a:p>
            <a:pPr>
              <a:buFont typeface="Wingdings" pitchFamily="2" charset="2"/>
              <a:buChar char="Ø"/>
            </a:pPr>
            <a:r>
              <a:rPr lang="en-US" sz="2000" dirty="0" smtClean="0"/>
              <a:t>Prior to this change, beneficiaries enrolled in both Medicare Part D and ADAP programs may have taken longer to reach the catastrophic phase.</a:t>
            </a:r>
          </a:p>
          <a:p>
            <a:pPr>
              <a:buFont typeface="Wingdings" pitchFamily="2" charset="2"/>
              <a:buChar char="Ø"/>
            </a:pPr>
            <a:r>
              <a:rPr lang="en-US" sz="2000" dirty="0" smtClean="0"/>
              <a:t>CMS now requires Medicare Part D plans to coordinate benefits with ADAPs as long as the payer participates in the online coordination of benefits (COB) process.  </a:t>
            </a:r>
          </a:p>
          <a:p>
            <a:pPr>
              <a:buFont typeface="Wingdings" pitchFamily="2" charset="2"/>
              <a:buChar char="Ø"/>
            </a:pPr>
            <a:r>
              <a:rPr lang="en-US" sz="2000" dirty="0" smtClean="0"/>
              <a:t>ADAPs participating in the electronic coordination of benefits process  will experience automatic TrOOP calculations when claims are adjudicated at the pharmacy or point-of-sale because of the use of the TrOOP Facilitation Contractor.  </a:t>
            </a:r>
          </a:p>
        </p:txBody>
      </p:sp>
      <p:pic>
        <p:nvPicPr>
          <p:cNvPr id="4"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solidFill>
                  <a:schemeClr val="accent2">
                    <a:lumMod val="50000"/>
                  </a:schemeClr>
                </a:solidFill>
              </a:rPr>
              <a:t>COB Timeframes</a:t>
            </a:r>
            <a:br>
              <a:rPr lang="en-US" sz="2800" b="1" dirty="0" smtClean="0">
                <a:solidFill>
                  <a:schemeClr val="accent2">
                    <a:lumMod val="50000"/>
                  </a:schemeClr>
                </a:solidFill>
              </a:rPr>
            </a:br>
            <a:r>
              <a:rPr lang="en-US" sz="2800" b="1" dirty="0" smtClean="0">
                <a:solidFill>
                  <a:schemeClr val="accent2">
                    <a:lumMod val="50000"/>
                  </a:schemeClr>
                </a:solidFill>
              </a:rPr>
              <a:t>(42 CFR 423.466)</a:t>
            </a:r>
            <a:endParaRPr lang="en-US" sz="2800" b="1" dirty="0">
              <a:solidFill>
                <a:schemeClr val="accent2">
                  <a:lumMod val="50000"/>
                </a:schemeClr>
              </a:solidFill>
            </a:endParaRPr>
          </a:p>
        </p:txBody>
      </p:sp>
      <p:sp>
        <p:nvSpPr>
          <p:cNvPr id="3" name="Content Placeholder 2"/>
          <p:cNvSpPr>
            <a:spLocks noGrp="1"/>
          </p:cNvSpPr>
          <p:nvPr>
            <p:ph idx="1"/>
          </p:nvPr>
        </p:nvSpPr>
        <p:spPr>
          <a:xfrm>
            <a:off x="228600" y="1295401"/>
            <a:ext cx="8686800" cy="4724400"/>
          </a:xfrm>
        </p:spPr>
        <p:txBody>
          <a:bodyPr/>
          <a:lstStyle/>
          <a:p>
            <a:pPr>
              <a:buFont typeface="Wingdings" pitchFamily="2" charset="2"/>
              <a:buChar char="Ø"/>
            </a:pPr>
            <a:r>
              <a:rPr lang="en-US" sz="2000" dirty="0" smtClean="0"/>
              <a:t>Retroactive adjustments</a:t>
            </a:r>
          </a:p>
          <a:p>
            <a:pPr lvl="2">
              <a:buFont typeface="Wingdings" pitchFamily="2" charset="2"/>
              <a:buChar char="§"/>
            </a:pPr>
            <a:r>
              <a:rPr lang="en-US" sz="2000" dirty="0" smtClean="0"/>
              <a:t>Sponsors are required to make retroactive claims adjustments and issue refunds or recovery notices within 45 days of the sponsor’s receipt of complete information</a:t>
            </a:r>
          </a:p>
          <a:p>
            <a:pPr>
              <a:buFont typeface="Wingdings" pitchFamily="2" charset="2"/>
              <a:buChar char="Ø"/>
            </a:pPr>
            <a:r>
              <a:rPr lang="en-US" sz="2000" dirty="0" smtClean="0"/>
              <a:t>COB time limit</a:t>
            </a:r>
          </a:p>
          <a:p>
            <a:pPr lvl="2">
              <a:buFont typeface="Wingdings" pitchFamily="2" charset="2"/>
              <a:buChar char="§"/>
            </a:pPr>
            <a:r>
              <a:rPr lang="en-US" sz="2000" dirty="0" smtClean="0"/>
              <a:t>Sponsors are required to coordinate benefits with SPAPs, other entities providing drug coverage, and non-network payers (such as beneficiaries and others paying on the beneficiaries’ behalf) for a period not to exceed 36 months from the date of fill for a covered Part D drug</a:t>
            </a:r>
          </a:p>
          <a:p>
            <a:endParaRPr lang="en-US" dirty="0"/>
          </a:p>
        </p:txBody>
      </p:sp>
      <p:pic>
        <p:nvPicPr>
          <p:cNvPr id="4"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010400" cy="1447800"/>
          </a:xfrm>
        </p:spPr>
        <p:txBody>
          <a:bodyPr/>
          <a:lstStyle/>
          <a:p>
            <a:r>
              <a:rPr lang="en-US" sz="2800" b="1" dirty="0" smtClean="0">
                <a:solidFill>
                  <a:schemeClr val="accent2">
                    <a:lumMod val="50000"/>
                  </a:schemeClr>
                </a:solidFill>
              </a:rPr>
              <a:t>While CMS requires coordination of benefits,  it is only required if certain conditions exist</a:t>
            </a:r>
            <a:endParaRPr lang="en-US" sz="2800" b="1" dirty="0">
              <a:solidFill>
                <a:schemeClr val="accent2">
                  <a:lumMod val="50000"/>
                </a:schemeClr>
              </a:solidFill>
            </a:endParaRPr>
          </a:p>
        </p:txBody>
      </p:sp>
      <p:sp>
        <p:nvSpPr>
          <p:cNvPr id="3" name="Content Placeholder 2"/>
          <p:cNvSpPr>
            <a:spLocks noGrp="1"/>
          </p:cNvSpPr>
          <p:nvPr>
            <p:ph idx="1"/>
          </p:nvPr>
        </p:nvSpPr>
        <p:spPr>
          <a:xfrm>
            <a:off x="533400" y="1600200"/>
            <a:ext cx="7772400" cy="4876800"/>
          </a:xfrm>
        </p:spPr>
        <p:txBody>
          <a:bodyPr/>
          <a:lstStyle/>
          <a:p>
            <a:pPr marL="0" indent="0">
              <a:buNone/>
            </a:pPr>
            <a:r>
              <a:rPr lang="en-US" sz="2000" dirty="0" smtClean="0"/>
              <a:t>Part D plans must coordinate benefits if the supplemental payer follows the CMS approved industry defined electronic process</a:t>
            </a:r>
          </a:p>
          <a:p>
            <a:r>
              <a:rPr lang="en-US" sz="2000" dirty="0" smtClean="0"/>
              <a:t>Supplemental payer must have:</a:t>
            </a:r>
          </a:p>
          <a:p>
            <a:pPr lvl="1"/>
            <a:r>
              <a:rPr lang="en-US" sz="2000" dirty="0" smtClean="0"/>
              <a:t>Electronic eligibility submitted to CMS; and</a:t>
            </a:r>
          </a:p>
          <a:p>
            <a:pPr lvl="1"/>
            <a:r>
              <a:rPr lang="en-US" sz="2000" dirty="0" smtClean="0"/>
              <a:t>Electronic transactions that contain supplemental payer payment information (batch is allowed)</a:t>
            </a:r>
          </a:p>
          <a:p>
            <a:pPr lvl="1"/>
            <a:r>
              <a:rPr lang="en-US" sz="2000" i="1" dirty="0" smtClean="0"/>
              <a:t>AND…..</a:t>
            </a:r>
            <a:endParaRPr lang="en-US" sz="2000" i="1" dirty="0"/>
          </a:p>
        </p:txBody>
      </p:sp>
      <p:pic>
        <p:nvPicPr>
          <p:cNvPr id="4" name="Picture 2" descr="C:\Program Files\Microsoft Office\MEDIA\CAGCAT10\j0300520.gif"/>
          <p:cNvPicPr>
            <a:picLocks noChangeAspect="1" noChangeArrowheads="1" noCrop="1"/>
          </p:cNvPicPr>
          <p:nvPr/>
        </p:nvPicPr>
        <p:blipFill>
          <a:blip r:embed="rId3"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2800" b="1" dirty="0" smtClean="0">
                <a:solidFill>
                  <a:schemeClr val="accent2">
                    <a:lumMod val="50000"/>
                  </a:schemeClr>
                </a:solidFill>
              </a:rPr>
              <a:t>The Claim is for a Part D Drug/Service</a:t>
            </a:r>
          </a:p>
        </p:txBody>
      </p:sp>
      <p:sp>
        <p:nvSpPr>
          <p:cNvPr id="10243" name="Content Placeholder 2"/>
          <p:cNvSpPr>
            <a:spLocks noGrp="1"/>
          </p:cNvSpPr>
          <p:nvPr>
            <p:ph idx="1"/>
          </p:nvPr>
        </p:nvSpPr>
        <p:spPr>
          <a:xfrm>
            <a:off x="381000" y="1219200"/>
            <a:ext cx="8077200" cy="5257800"/>
          </a:xfrm>
        </p:spPr>
        <p:txBody>
          <a:bodyPr/>
          <a:lstStyle/>
          <a:p>
            <a:pPr>
              <a:spcBef>
                <a:spcPts val="0"/>
              </a:spcBef>
              <a:buNone/>
            </a:pPr>
            <a:endParaRPr lang="en-US" sz="2000" dirty="0" smtClean="0"/>
          </a:p>
          <a:p>
            <a:pPr>
              <a:spcBef>
                <a:spcPts val="0"/>
              </a:spcBef>
              <a:buNone/>
            </a:pPr>
            <a:r>
              <a:rPr lang="en-US" sz="2000" dirty="0" smtClean="0"/>
              <a:t>A Part D drug is:</a:t>
            </a:r>
          </a:p>
          <a:p>
            <a:pPr marL="857250" lvl="1" indent="-457200">
              <a:spcBef>
                <a:spcPts val="0"/>
              </a:spcBef>
              <a:buFont typeface="+mj-lt"/>
              <a:buAutoNum type="arabicPeriod"/>
            </a:pPr>
            <a:r>
              <a:rPr lang="en-US" sz="2000" dirty="0" smtClean="0"/>
              <a:t>A drug/service that meets the definition of a Part D Drug;</a:t>
            </a:r>
          </a:p>
          <a:p>
            <a:pPr marL="857250" lvl="1" indent="-457200">
              <a:spcBef>
                <a:spcPts val="0"/>
              </a:spcBef>
              <a:buFont typeface="+mj-lt"/>
              <a:buAutoNum type="arabicPeriod"/>
            </a:pPr>
            <a:r>
              <a:rPr lang="en-US" sz="2000" dirty="0" smtClean="0"/>
              <a:t>A drug/service that is paid for by the Part D Plan (on the plans formulary, covered under transition or via an appeal/grievance); and</a:t>
            </a:r>
          </a:p>
          <a:p>
            <a:pPr marL="857250" lvl="1" indent="-457200">
              <a:spcBef>
                <a:spcPts val="0"/>
              </a:spcBef>
              <a:buFont typeface="+mj-lt"/>
              <a:buAutoNum type="arabicPeriod"/>
            </a:pPr>
            <a:r>
              <a:rPr lang="en-US" sz="2000" b="1" dirty="0" smtClean="0">
                <a:solidFill>
                  <a:srgbClr val="FF0000"/>
                </a:solidFill>
              </a:rPr>
              <a:t>A drug/service that is purchased at a Part D Plan network pharmacy (Out-of-Network only in special circumstances)</a:t>
            </a:r>
          </a:p>
          <a:p>
            <a:pPr>
              <a:spcBef>
                <a:spcPts val="0"/>
              </a:spcBef>
            </a:pPr>
            <a:endParaRPr lang="en-US" sz="2000" dirty="0" smtClean="0"/>
          </a:p>
          <a:p>
            <a:pPr>
              <a:spcBef>
                <a:spcPts val="0"/>
              </a:spcBef>
              <a:buNone/>
            </a:pPr>
            <a:r>
              <a:rPr lang="en-US" sz="2000" dirty="0" smtClean="0"/>
              <a:t>Note: </a:t>
            </a:r>
          </a:p>
          <a:p>
            <a:pPr>
              <a:spcBef>
                <a:spcPts val="0"/>
              </a:spcBef>
              <a:buNone/>
            </a:pPr>
            <a:r>
              <a:rPr lang="en-US" sz="2000" dirty="0" smtClean="0"/>
              <a:t>	A claim that is not a Part D Drug does not count towards Drug Spend or TrOOP and therefore coordination of benefits is not required.</a:t>
            </a:r>
          </a:p>
        </p:txBody>
      </p:sp>
      <p:pic>
        <p:nvPicPr>
          <p:cNvPr id="4" name="Picture 2" descr="C:\Program Files\Microsoft Office\MEDIA\CAGCAT10\j0300520.gif"/>
          <p:cNvPicPr>
            <a:picLocks noChangeAspect="1" noChangeArrowheads="1" noCrop="1"/>
          </p:cNvPicPr>
          <p:nvPr/>
        </p:nvPicPr>
        <p:blipFill>
          <a:blip r:embed="rId3"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3"/>
          <p:cNvSpPr>
            <a:spLocks noGrp="1"/>
          </p:cNvSpPr>
          <p:nvPr>
            <p:ph type="title"/>
          </p:nvPr>
        </p:nvSpPr>
        <p:spPr>
          <a:xfrm>
            <a:off x="1295400" y="152400"/>
            <a:ext cx="7543800" cy="1752600"/>
          </a:xfrm>
        </p:spPr>
        <p:txBody>
          <a:bodyPr/>
          <a:lstStyle/>
          <a:p>
            <a:r>
              <a:rPr lang="en-US" sz="2800" b="1" dirty="0" smtClean="0">
                <a:solidFill>
                  <a:schemeClr val="accent2">
                    <a:lumMod val="50000"/>
                  </a:schemeClr>
                </a:solidFill>
              </a:rPr>
              <a:t>TrOOP Accumulation and Coordination of Benefits Process</a:t>
            </a:r>
          </a:p>
        </p:txBody>
      </p:sp>
      <p:sp>
        <p:nvSpPr>
          <p:cNvPr id="41986" name="Content Placeholder 5"/>
          <p:cNvSpPr>
            <a:spLocks noGrp="1"/>
          </p:cNvSpPr>
          <p:nvPr>
            <p:ph idx="1"/>
          </p:nvPr>
        </p:nvSpPr>
        <p:spPr>
          <a:xfrm>
            <a:off x="457200" y="1752600"/>
            <a:ext cx="8229600" cy="4114800"/>
          </a:xfrm>
        </p:spPr>
        <p:txBody>
          <a:bodyPr/>
          <a:lstStyle/>
          <a:p>
            <a:r>
              <a:rPr lang="en-US" sz="2000" dirty="0" smtClean="0"/>
              <a:t>Once a beneficiary’s TrOOP limit is reached, the beneficiary enters the catastrophic coverage phase of the Medicare Part D benefit.  This allows the beneficiary to receive reduced cost-sharing at the pharmacy</a:t>
            </a:r>
            <a:r>
              <a:rPr lang="en-US" sz="2000" dirty="0" smtClean="0">
                <a:solidFill>
                  <a:srgbClr val="FF0000"/>
                </a:solidFill>
              </a:rPr>
              <a:t>.</a:t>
            </a:r>
          </a:p>
          <a:p>
            <a:r>
              <a:rPr lang="en-US" sz="2000" dirty="0" smtClean="0"/>
              <a:t>If claims are received but they do not contain the eligibility information that Part D Plan has on file, the claim will not get applied to TrOOP (reduces TrOOP) and you may be paying more money than you really should be because the beneficiary is not reaching catastrophic as quickly</a:t>
            </a:r>
          </a:p>
          <a:p>
            <a:r>
              <a:rPr lang="en-US" sz="2000" dirty="0" smtClean="0"/>
              <a:t>If your claim is not received by the Part D plan and the Part D Plan adjusts a claim resulting in a credit, you will not receive the resulting credit.  The credit will be paid to the beneficiary</a:t>
            </a:r>
          </a:p>
          <a:p>
            <a:pPr lvl="1">
              <a:buFontTx/>
              <a:buNone/>
            </a:pPr>
            <a:endParaRPr lang="en-US" sz="2400" dirty="0" smtClean="0"/>
          </a:p>
        </p:txBody>
      </p:sp>
      <p:pic>
        <p:nvPicPr>
          <p:cNvPr id="4" name="Picture 2" descr="C:\Program Files\Microsoft Office\MEDIA\CAGCAT10\j0300520.gif"/>
          <p:cNvPicPr>
            <a:picLocks noChangeAspect="1" noChangeArrowheads="1" noCrop="1"/>
          </p:cNvPicPr>
          <p:nvPr/>
        </p:nvPicPr>
        <p:blipFill>
          <a:blip r:embed="rId3"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accent2">
                    <a:lumMod val="50000"/>
                  </a:schemeClr>
                </a:solidFill>
              </a:rPr>
              <a:t>Financial Impacts of not participating in Electronic COB</a:t>
            </a:r>
            <a:endParaRPr lang="en-US" sz="2800" b="1" dirty="0">
              <a:solidFill>
                <a:schemeClr val="accent2">
                  <a:lumMod val="50000"/>
                </a:schemeClr>
              </a:solidFill>
            </a:endParaRPr>
          </a:p>
        </p:txBody>
      </p:sp>
      <p:sp>
        <p:nvSpPr>
          <p:cNvPr id="3" name="Content Placeholder 2"/>
          <p:cNvSpPr>
            <a:spLocks noGrp="1"/>
          </p:cNvSpPr>
          <p:nvPr>
            <p:ph idx="1"/>
          </p:nvPr>
        </p:nvSpPr>
        <p:spPr>
          <a:xfrm>
            <a:off x="685800" y="1524000"/>
            <a:ext cx="7772400" cy="4114800"/>
          </a:xfrm>
        </p:spPr>
        <p:txBody>
          <a:bodyPr/>
          <a:lstStyle/>
          <a:p>
            <a:pPr>
              <a:buNone/>
            </a:pPr>
            <a:r>
              <a:rPr lang="en-US" sz="2000" dirty="0" smtClean="0"/>
              <a:t>When ADAPs complete all of the steps necessary for electronic coordination of benefits, Part D sponsors are required to coordinate benefits with the ADAP.</a:t>
            </a:r>
          </a:p>
          <a:p>
            <a:pPr>
              <a:buNone/>
            </a:pPr>
            <a:r>
              <a:rPr lang="en-US" sz="2000" dirty="0" smtClean="0"/>
              <a:t>Specifically, situations such as retroactive changes to eligibility benefit structure, or things such as low-income subsidy status can cause a Part D sponsor to adjust a claim after the beneficiary has received their medication.</a:t>
            </a:r>
          </a:p>
          <a:p>
            <a:pPr>
              <a:buNone/>
            </a:pPr>
            <a:r>
              <a:rPr lang="en-US" sz="2000" dirty="0" smtClean="0"/>
              <a:t>ADAPs that choose NOT to participate in the real-time COB process will be responsible for collecting any refunds due to overpayments in cost sharing instead of the Part D sponsor automatically refunding the overpaid amounts to the ADAP.</a:t>
            </a:r>
            <a:endParaRPr lang="en-US" sz="2000" dirty="0"/>
          </a:p>
        </p:txBody>
      </p:sp>
      <p:pic>
        <p:nvPicPr>
          <p:cNvPr id="4"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7772400" cy="4114800"/>
          </a:xfrm>
        </p:spPr>
        <p:txBody>
          <a:bodyPr/>
          <a:lstStyle/>
          <a:p>
            <a:pPr>
              <a:buNone/>
            </a:pPr>
            <a:r>
              <a:rPr lang="en-US" sz="1600" dirty="0" smtClean="0"/>
              <a:t>1)Obtain a unique RXBIN/RXPCN combination for TrOOP eligible beneficiaries and re-card your beneficiaries if necessary </a:t>
            </a:r>
            <a:r>
              <a:rPr lang="en-US" sz="1600" b="1" dirty="0" smtClean="0">
                <a:solidFill>
                  <a:srgbClr val="FF0000"/>
                </a:solidFill>
              </a:rPr>
              <a:t>(required)</a:t>
            </a:r>
          </a:p>
          <a:p>
            <a:pPr>
              <a:buNone/>
            </a:pPr>
            <a:r>
              <a:rPr lang="en-US" sz="1600" dirty="0" smtClean="0"/>
              <a:t>2) Contact CMS to receive Data Sharing agreement (CMS rep on upcoming slide on Step 2) </a:t>
            </a:r>
            <a:r>
              <a:rPr lang="en-US" sz="1600" b="1" dirty="0" smtClean="0">
                <a:solidFill>
                  <a:srgbClr val="FF0000"/>
                </a:solidFill>
              </a:rPr>
              <a:t>(required)</a:t>
            </a:r>
          </a:p>
          <a:p>
            <a:pPr>
              <a:buNone/>
            </a:pPr>
            <a:r>
              <a:rPr lang="en-US" sz="1600" dirty="0" smtClean="0"/>
              <a:t>3) Receive and sign Data Sharing Agreement </a:t>
            </a:r>
            <a:r>
              <a:rPr lang="en-US" sz="1600" b="1" dirty="0" smtClean="0">
                <a:solidFill>
                  <a:srgbClr val="FF0000"/>
                </a:solidFill>
              </a:rPr>
              <a:t>(required)</a:t>
            </a:r>
          </a:p>
          <a:p>
            <a:pPr>
              <a:buNone/>
            </a:pPr>
            <a:r>
              <a:rPr lang="en-US" sz="1600" dirty="0" smtClean="0"/>
              <a:t>4) Send and receive electronic eligibility data to CMS through the COB contractor and include unique BIN/PCN  on eligibility records. </a:t>
            </a:r>
            <a:r>
              <a:rPr lang="en-US" sz="1600" b="1" dirty="0" smtClean="0">
                <a:solidFill>
                  <a:srgbClr val="FF0000"/>
                </a:solidFill>
              </a:rPr>
              <a:t>(required)</a:t>
            </a:r>
          </a:p>
          <a:p>
            <a:pPr>
              <a:buNone/>
            </a:pPr>
            <a:r>
              <a:rPr lang="en-US" sz="1600" dirty="0" smtClean="0"/>
              <a:t>5) Consider obtaining the services of an on-line claims processor to process claims electronically at the point-of-sale or if this is not on option, talk with RelayHealth about submitting batch files of ADAP claims on a routine basis. </a:t>
            </a:r>
            <a:r>
              <a:rPr lang="en-US" sz="1600" b="1" dirty="0" smtClean="0">
                <a:solidFill>
                  <a:srgbClr val="FF0000"/>
                </a:solidFill>
              </a:rPr>
              <a:t>(one of the two options is required)</a:t>
            </a:r>
          </a:p>
          <a:p>
            <a:pPr>
              <a:buNone/>
            </a:pPr>
            <a:r>
              <a:rPr lang="en-US" sz="1600" dirty="0" smtClean="0"/>
              <a:t>6) Lock down Pharmacy edits</a:t>
            </a:r>
          </a:p>
          <a:p>
            <a:pPr>
              <a:buNone/>
            </a:pPr>
            <a:r>
              <a:rPr lang="en-US" sz="1600" dirty="0" smtClean="0"/>
              <a:t>	If you are using an online claims processor, require pharmacies to bill your processor using  your unique BIN and PCN combination.</a:t>
            </a:r>
          </a:p>
          <a:p>
            <a:pPr>
              <a:buNone/>
            </a:pPr>
            <a:r>
              <a:rPr lang="en-US" sz="1600" dirty="0" smtClean="0"/>
              <a:t>	Block claims where Medicare Part D is primary by using the data provided on the CMS response file. </a:t>
            </a:r>
            <a:r>
              <a:rPr lang="en-US" sz="1600" b="1" dirty="0" smtClean="0">
                <a:solidFill>
                  <a:srgbClr val="FF0000"/>
                </a:solidFill>
              </a:rPr>
              <a:t>(required)</a:t>
            </a:r>
          </a:p>
          <a:p>
            <a:pPr>
              <a:buNone/>
            </a:pPr>
            <a:r>
              <a:rPr lang="en-US" sz="1600" dirty="0" smtClean="0"/>
              <a:t>7) Update  and periodically check the accuracy of the NCPDP SPAP/ADAP list of BIN/PCN and financial contact data  for our ADAP</a:t>
            </a:r>
            <a:r>
              <a:rPr lang="en-US" sz="1600" b="1" dirty="0" smtClean="0">
                <a:solidFill>
                  <a:srgbClr val="FF0000"/>
                </a:solidFill>
              </a:rPr>
              <a:t>(required)</a:t>
            </a:r>
          </a:p>
          <a:p>
            <a:pPr>
              <a:buNone/>
            </a:pPr>
            <a:endParaRPr lang="en-US" sz="1600" dirty="0" smtClean="0"/>
          </a:p>
          <a:p>
            <a:endParaRPr lang="en-US" sz="1600" dirty="0" smtClean="0"/>
          </a:p>
          <a:p>
            <a:endParaRPr lang="en-US" sz="1600" dirty="0"/>
          </a:p>
        </p:txBody>
      </p:sp>
      <p:sp>
        <p:nvSpPr>
          <p:cNvPr id="4" name="Title 1"/>
          <p:cNvSpPr>
            <a:spLocks noGrp="1"/>
          </p:cNvSpPr>
          <p:nvPr>
            <p:ph type="title"/>
          </p:nvPr>
        </p:nvSpPr>
        <p:spPr>
          <a:xfrm>
            <a:off x="1219200" y="0"/>
            <a:ext cx="7010400" cy="1143000"/>
          </a:xfrm>
        </p:spPr>
        <p:txBody>
          <a:bodyPr/>
          <a:lstStyle/>
          <a:p>
            <a:r>
              <a:rPr lang="en-US" sz="2800" b="1" dirty="0" smtClean="0">
                <a:solidFill>
                  <a:schemeClr val="accent2">
                    <a:lumMod val="50000"/>
                  </a:schemeClr>
                </a:solidFill>
              </a:rPr>
              <a:t>Seven Steps to Successful Coordination of Benefits</a:t>
            </a:r>
            <a:endParaRPr lang="en-US" sz="2800" b="1" dirty="0">
              <a:solidFill>
                <a:schemeClr val="accent2">
                  <a:lumMod val="50000"/>
                </a:schemeClr>
              </a:solidFill>
            </a:endParaRPr>
          </a:p>
        </p:txBody>
      </p:sp>
      <p:pic>
        <p:nvPicPr>
          <p:cNvPr id="5"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7772400" cy="4114800"/>
          </a:xfrm>
        </p:spPr>
        <p:txBody>
          <a:bodyPr/>
          <a:lstStyle/>
          <a:p>
            <a:pPr>
              <a:buNone/>
            </a:pPr>
            <a:r>
              <a:rPr lang="en-US" sz="2000" dirty="0" smtClean="0">
                <a:solidFill>
                  <a:srgbClr val="FF0000"/>
                </a:solidFill>
              </a:rPr>
              <a:t>   </a:t>
            </a:r>
            <a:r>
              <a:rPr lang="en-US" sz="2000" b="1" i="1" dirty="0" smtClean="0">
                <a:solidFill>
                  <a:srgbClr val="FF0000"/>
                </a:solidFill>
              </a:rPr>
              <a:t>Obtain a BIN/PCN combination for TrOOP Eligible beneficiaries and re-card where necessary.</a:t>
            </a:r>
          </a:p>
          <a:p>
            <a:endParaRPr lang="en-US" sz="2000" dirty="0" smtClean="0"/>
          </a:p>
          <a:p>
            <a:pPr>
              <a:buNone/>
            </a:pPr>
            <a:r>
              <a:rPr lang="en-US" sz="2000" dirty="0" smtClean="0"/>
              <a:t>	Note:</a:t>
            </a:r>
          </a:p>
          <a:p>
            <a:pPr>
              <a:buNone/>
            </a:pPr>
            <a:r>
              <a:rPr lang="en-US" sz="2000" dirty="0" smtClean="0"/>
              <a:t>	These are often referred to as the TrOOP Facilitation BIN and TrOOP Facilitation PCN.</a:t>
            </a:r>
            <a:endParaRPr lang="en-US" sz="2000" dirty="0"/>
          </a:p>
        </p:txBody>
      </p:sp>
      <p:sp>
        <p:nvSpPr>
          <p:cNvPr id="4" name="Title 1"/>
          <p:cNvSpPr>
            <a:spLocks noGrp="1"/>
          </p:cNvSpPr>
          <p:nvPr>
            <p:ph type="title"/>
          </p:nvPr>
        </p:nvSpPr>
        <p:spPr>
          <a:xfrm>
            <a:off x="1295400" y="685800"/>
            <a:ext cx="7010400" cy="990600"/>
          </a:xfrm>
        </p:spPr>
        <p:txBody>
          <a:bodyPr/>
          <a:lstStyle/>
          <a:p>
            <a:r>
              <a:rPr lang="en-US" sz="2800" b="1" dirty="0" smtClean="0">
                <a:solidFill>
                  <a:schemeClr val="accent2">
                    <a:lumMod val="50000"/>
                  </a:schemeClr>
                </a:solidFill>
              </a:rPr>
              <a:t>Coordination of Benefits</a:t>
            </a:r>
            <a:br>
              <a:rPr lang="en-US" sz="2800" b="1" dirty="0" smtClean="0">
                <a:solidFill>
                  <a:schemeClr val="accent2">
                    <a:lumMod val="50000"/>
                  </a:schemeClr>
                </a:solidFill>
              </a:rPr>
            </a:br>
            <a:r>
              <a:rPr lang="en-US" sz="2800" b="1" dirty="0" smtClean="0">
                <a:solidFill>
                  <a:schemeClr val="accent2">
                    <a:lumMod val="50000"/>
                  </a:schemeClr>
                </a:solidFill>
              </a:rPr>
              <a:t>Step 1</a:t>
            </a:r>
            <a:r>
              <a:rPr lang="en-US" b="1" dirty="0" smtClean="0">
                <a:solidFill>
                  <a:schemeClr val="accent2">
                    <a:lumMod val="50000"/>
                  </a:schemeClr>
                </a:solidFill>
              </a:rPr>
              <a:t>:  </a:t>
            </a:r>
            <a:r>
              <a:rPr lang="en-US" dirty="0" smtClean="0"/>
              <a:t/>
            </a:r>
            <a:br>
              <a:rPr lang="en-US" dirty="0" smtClean="0"/>
            </a:br>
            <a:endParaRPr lang="en-US" dirty="0"/>
          </a:p>
        </p:txBody>
      </p:sp>
      <p:pic>
        <p:nvPicPr>
          <p:cNvPr id="5"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0" y="152400"/>
            <a:ext cx="7772400" cy="914400"/>
          </a:xfrm>
        </p:spPr>
        <p:txBody>
          <a:bodyPr>
            <a:normAutofit fontScale="90000"/>
          </a:bodyPr>
          <a:lstStyle/>
          <a:p>
            <a:r>
              <a:rPr lang="en-US" sz="2800" b="1" dirty="0" smtClean="0">
                <a:solidFill>
                  <a:schemeClr val="accent2">
                    <a:lumMod val="50000"/>
                  </a:schemeClr>
                </a:solidFill>
              </a:rPr>
              <a:t>Why is it necessary to obtain a unique BIN/PCN</a:t>
            </a:r>
            <a:endParaRPr lang="en-US" sz="2800" b="1" dirty="0">
              <a:solidFill>
                <a:schemeClr val="accent2">
                  <a:lumMod val="50000"/>
                </a:schemeClr>
              </a:solidFill>
            </a:endParaRPr>
          </a:p>
        </p:txBody>
      </p:sp>
      <p:sp>
        <p:nvSpPr>
          <p:cNvPr id="8" name="Bevel 7"/>
          <p:cNvSpPr/>
          <p:nvPr/>
        </p:nvSpPr>
        <p:spPr>
          <a:xfrm>
            <a:off x="3505200" y="5486400"/>
            <a:ext cx="2133600" cy="1066800"/>
          </a:xfrm>
          <a:prstGeom prst="bevel">
            <a:avLst/>
          </a:prstGeom>
          <a:solidFill>
            <a:srgbClr val="002060"/>
          </a:solidFill>
          <a:effectLst>
            <a:outerShdw blurRad="50800" dist="50800" dir="5400000" algn="ctr" rotWithShape="0">
              <a:schemeClr val="accent1">
                <a:lumMod val="75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chemeClr val="bg1"/>
                </a:solidFill>
              </a:rPr>
              <a:t>Cardholder ID</a:t>
            </a:r>
          </a:p>
          <a:p>
            <a:pPr algn="ctr"/>
            <a:r>
              <a:rPr lang="en-US" b="1" dirty="0" smtClean="0">
                <a:solidFill>
                  <a:schemeClr val="bg1"/>
                </a:solidFill>
              </a:rPr>
              <a:t>(RXID)</a:t>
            </a:r>
            <a:endParaRPr lang="en-US" b="1" dirty="0">
              <a:solidFill>
                <a:schemeClr val="bg1"/>
              </a:solidFill>
            </a:endParaRPr>
          </a:p>
        </p:txBody>
      </p:sp>
      <p:sp>
        <p:nvSpPr>
          <p:cNvPr id="9" name="Bevel 8"/>
          <p:cNvSpPr/>
          <p:nvPr/>
        </p:nvSpPr>
        <p:spPr>
          <a:xfrm>
            <a:off x="1828800" y="2438400"/>
            <a:ext cx="2209800" cy="1295400"/>
          </a:xfrm>
          <a:prstGeom prst="beve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Processor Control Number    </a:t>
            </a:r>
          </a:p>
          <a:p>
            <a:pPr algn="ctr"/>
            <a:r>
              <a:rPr lang="en-US" b="1" dirty="0" smtClean="0"/>
              <a:t>(RXPCN)</a:t>
            </a:r>
            <a:endParaRPr lang="en-US" b="1" dirty="0"/>
          </a:p>
        </p:txBody>
      </p:sp>
      <p:sp>
        <p:nvSpPr>
          <p:cNvPr id="10" name="Bevel 9"/>
          <p:cNvSpPr/>
          <p:nvPr/>
        </p:nvSpPr>
        <p:spPr>
          <a:xfrm>
            <a:off x="609600" y="990600"/>
            <a:ext cx="2209800" cy="1219200"/>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Bank Identification Number</a:t>
            </a:r>
          </a:p>
          <a:p>
            <a:pPr algn="ctr"/>
            <a:r>
              <a:rPr lang="en-US" b="1" dirty="0" smtClean="0"/>
              <a:t>(RXBIN)</a:t>
            </a:r>
            <a:endParaRPr lang="en-US" b="1" dirty="0"/>
          </a:p>
        </p:txBody>
      </p:sp>
      <p:sp>
        <p:nvSpPr>
          <p:cNvPr id="11" name="Bevel 10"/>
          <p:cNvSpPr/>
          <p:nvPr/>
        </p:nvSpPr>
        <p:spPr>
          <a:xfrm>
            <a:off x="2667000" y="4038600"/>
            <a:ext cx="2057400" cy="1143000"/>
          </a:xfrm>
          <a:prstGeom prst="bevel">
            <a:avLst/>
          </a:prstGeom>
          <a:solidFill>
            <a:srgbClr val="959BA5"/>
          </a:solidFill>
          <a:ln>
            <a:noFill/>
          </a:ln>
          <a:effectLst>
            <a:outerShdw blurRad="50800" dist="50800" dir="5400000" algn="ctr"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Rx Group ID</a:t>
            </a:r>
          </a:p>
          <a:p>
            <a:pPr algn="ctr"/>
            <a:r>
              <a:rPr lang="en-US" b="1" dirty="0" smtClean="0"/>
              <a:t>(RXGRP)</a:t>
            </a:r>
          </a:p>
          <a:p>
            <a:pPr algn="ctr"/>
            <a:r>
              <a:rPr lang="en-US" dirty="0" smtClean="0"/>
              <a:t>**</a:t>
            </a:r>
            <a:r>
              <a:rPr lang="en-US" b="1" dirty="0" smtClean="0"/>
              <a:t>Optional</a:t>
            </a:r>
            <a:r>
              <a:rPr lang="en-US" dirty="0" smtClean="0"/>
              <a:t>**</a:t>
            </a:r>
            <a:endParaRPr lang="en-US" dirty="0"/>
          </a:p>
        </p:txBody>
      </p:sp>
      <p:sp>
        <p:nvSpPr>
          <p:cNvPr id="12" name="TextBox 11"/>
          <p:cNvSpPr txBox="1"/>
          <p:nvPr/>
        </p:nvSpPr>
        <p:spPr>
          <a:xfrm>
            <a:off x="4953000" y="914400"/>
            <a:ext cx="3124200" cy="6186309"/>
          </a:xfrm>
          <a:prstGeom prst="rect">
            <a:avLst/>
          </a:prstGeom>
          <a:noFill/>
        </p:spPr>
        <p:txBody>
          <a:bodyPr wrap="square" rtlCol="0">
            <a:spAutoFit/>
          </a:bodyPr>
          <a:lstStyle/>
          <a:p>
            <a:endParaRPr lang="en-US" dirty="0" smtClean="0"/>
          </a:p>
          <a:p>
            <a:r>
              <a:rPr lang="en-US" dirty="0" smtClean="0"/>
              <a:t>Four common data elements  are used throughout the pharmacy industry to identify a beneficiary and to route a claim.  </a:t>
            </a:r>
          </a:p>
          <a:p>
            <a:endParaRPr lang="en-US" dirty="0" smtClean="0"/>
          </a:p>
          <a:p>
            <a:r>
              <a:rPr lang="en-US" dirty="0" smtClean="0"/>
              <a:t>These are referred to as </a:t>
            </a:r>
          </a:p>
          <a:p>
            <a:r>
              <a:rPr lang="en-US" dirty="0" smtClean="0"/>
              <a:t>  4Rx data elements</a:t>
            </a:r>
          </a:p>
          <a:p>
            <a:endParaRPr lang="en-US" dirty="0" smtClean="0"/>
          </a:p>
          <a:p>
            <a:r>
              <a:rPr lang="en-US" dirty="0" smtClean="0"/>
              <a:t>The unique BIN and PCN help the Transaction Facilitator and Part D sponsors to recognize ADAP dollars as TrOOP eligible</a:t>
            </a:r>
          </a:p>
          <a:p>
            <a:endParaRPr lang="en-US" dirty="0" smtClean="0"/>
          </a:p>
          <a:p>
            <a:endParaRPr lang="en-US" dirty="0" smtClean="0"/>
          </a:p>
          <a:p>
            <a:pPr lvl="1"/>
            <a:r>
              <a:rPr lang="en-US" dirty="0" smtClean="0"/>
              <a:t> </a:t>
            </a:r>
          </a:p>
          <a:p>
            <a:endParaRPr lang="en-US" dirty="0" smtClean="0"/>
          </a:p>
          <a:p>
            <a:endParaRPr lang="en-US" dirty="0" smtClean="0"/>
          </a:p>
          <a:p>
            <a:endParaRPr lang="en-US" dirty="0" smtClean="0"/>
          </a:p>
          <a:p>
            <a:endParaRPr lang="en-US" dirty="0" smtClean="0"/>
          </a:p>
        </p:txBody>
      </p:sp>
      <p:sp>
        <p:nvSpPr>
          <p:cNvPr id="13" name="Right Brace 12"/>
          <p:cNvSpPr/>
          <p:nvPr/>
        </p:nvSpPr>
        <p:spPr bwMode="auto">
          <a:xfrm rot="9622424">
            <a:off x="201560" y="2331973"/>
            <a:ext cx="1431626" cy="1447800"/>
          </a:xfrm>
          <a:prstGeom prst="rightBrace">
            <a:avLst>
              <a:gd name="adj1" fmla="val 8333"/>
              <a:gd name="adj2" fmla="val 43985"/>
            </a:avLst>
          </a:prstGeom>
          <a:noFill/>
          <a:ln w="76200" cap="flat" cmpd="sng" algn="ctr">
            <a:solidFill>
              <a:srgbClr val="FF0000"/>
            </a:solidFill>
            <a:prstDash val="solid"/>
            <a:round/>
            <a:headEnd type="none" w="med" len="med"/>
            <a:tailEnd type="arrow"/>
          </a:ln>
          <a:effectLst/>
        </p:spPr>
        <p:txBody>
          <a:bodyPr rtlCol="0" anchor="ctr"/>
          <a:lstStyle/>
          <a:p>
            <a:pPr algn="ctr"/>
            <a:endParaRPr lang="en-US" dirty="0"/>
          </a:p>
        </p:txBody>
      </p:sp>
      <p:sp>
        <p:nvSpPr>
          <p:cNvPr id="14" name="TextBox 13"/>
          <p:cNvSpPr txBox="1"/>
          <p:nvPr/>
        </p:nvSpPr>
        <p:spPr>
          <a:xfrm rot="20124189">
            <a:off x="533400" y="3609202"/>
            <a:ext cx="1676400" cy="2031325"/>
          </a:xfrm>
          <a:prstGeom prst="rect">
            <a:avLst/>
          </a:prstGeom>
          <a:noFill/>
        </p:spPr>
        <p:txBody>
          <a:bodyPr wrap="square" rtlCol="0">
            <a:spAutoFit/>
          </a:bodyPr>
          <a:lstStyle/>
          <a:p>
            <a:r>
              <a:rPr lang="en-US" dirty="0" smtClean="0">
                <a:solidFill>
                  <a:srgbClr val="FF0000"/>
                </a:solidFill>
              </a:rPr>
              <a:t>A Unique</a:t>
            </a:r>
            <a:r>
              <a:rPr lang="en-US" dirty="0" smtClean="0"/>
              <a:t>  </a:t>
            </a:r>
            <a:r>
              <a:rPr lang="en-US" dirty="0" smtClean="0">
                <a:solidFill>
                  <a:srgbClr val="FF0000"/>
                </a:solidFill>
              </a:rPr>
              <a:t>BIN/PCN combination is  needed for your ADAP Part D beneficiaries</a:t>
            </a:r>
            <a:endParaRPr lang="en-US" dirty="0">
              <a:solidFill>
                <a:srgbClr val="FF0000"/>
              </a:solidFill>
            </a:endParaRPr>
          </a:p>
        </p:txBody>
      </p:sp>
      <p:pic>
        <p:nvPicPr>
          <p:cNvPr id="15"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010400" cy="1143000"/>
          </a:xfrm>
        </p:spPr>
        <p:txBody>
          <a:bodyPr/>
          <a:lstStyle/>
          <a:p>
            <a:r>
              <a:rPr lang="en-US" sz="2800" b="1" dirty="0" smtClean="0">
                <a:solidFill>
                  <a:schemeClr val="accent2">
                    <a:lumMod val="50000"/>
                  </a:schemeClr>
                </a:solidFill>
              </a:rPr>
              <a:t>Coordination of Benefits</a:t>
            </a:r>
            <a:br>
              <a:rPr lang="en-US" sz="2800" b="1" dirty="0" smtClean="0">
                <a:solidFill>
                  <a:schemeClr val="accent2">
                    <a:lumMod val="50000"/>
                  </a:schemeClr>
                </a:solidFill>
              </a:rPr>
            </a:br>
            <a:r>
              <a:rPr lang="en-US" sz="2800" b="1" dirty="0" smtClean="0">
                <a:solidFill>
                  <a:schemeClr val="accent2">
                    <a:lumMod val="50000"/>
                  </a:schemeClr>
                </a:solidFill>
              </a:rPr>
              <a:t>Step 2:  </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533400" y="1143000"/>
            <a:ext cx="7696200" cy="1905000"/>
          </a:xfrm>
        </p:spPr>
        <p:txBody>
          <a:bodyPr/>
          <a:lstStyle/>
          <a:p>
            <a:pPr>
              <a:buNone/>
            </a:pPr>
            <a:r>
              <a:rPr lang="en-US" sz="2000" b="1" i="1" dirty="0" smtClean="0">
                <a:solidFill>
                  <a:srgbClr val="FF0000"/>
                </a:solidFill>
              </a:rPr>
              <a:t>Contact CMS to receive an ADAP Data Sharing agreement</a:t>
            </a:r>
            <a:r>
              <a:rPr lang="en-US" sz="2000" dirty="0" smtClean="0"/>
              <a:t>	</a:t>
            </a:r>
          </a:p>
          <a:p>
            <a:pPr lvl="1"/>
            <a:r>
              <a:rPr lang="en-US" sz="2000" dirty="0" smtClean="0"/>
              <a:t>Review with internal staff and determine if the requirements within the agreement can be met.</a:t>
            </a:r>
          </a:p>
          <a:p>
            <a:pPr lvl="1"/>
            <a:r>
              <a:rPr lang="en-US" sz="2000" dirty="0" smtClean="0"/>
              <a:t>Communicate with or meet with CMS to discuss any questions pertaining to the agreement.</a:t>
            </a:r>
          </a:p>
          <a:p>
            <a:pPr lvl="1"/>
            <a:endParaRPr lang="en-US" sz="2000" dirty="0" smtClean="0"/>
          </a:p>
          <a:p>
            <a:pPr lvl="1"/>
            <a:endParaRPr lang="en-US" sz="2000" dirty="0" smtClean="0"/>
          </a:p>
          <a:p>
            <a:pPr>
              <a:buNone/>
            </a:pPr>
            <a:endParaRPr lang="en-US" sz="1800" b="1" dirty="0" smtClean="0"/>
          </a:p>
          <a:p>
            <a:pPr lvl="1"/>
            <a:endParaRPr lang="en-US" sz="2000" dirty="0" smtClean="0"/>
          </a:p>
          <a:p>
            <a:pPr lvl="1"/>
            <a:endParaRPr lang="en-US" sz="2000" dirty="0" smtClean="0"/>
          </a:p>
          <a:p>
            <a:pPr>
              <a:buNone/>
            </a:pPr>
            <a:endParaRPr lang="en-US" sz="2000" dirty="0" smtClean="0"/>
          </a:p>
        </p:txBody>
      </p:sp>
      <p:sp>
        <p:nvSpPr>
          <p:cNvPr id="4" name="Content Placeholder 2"/>
          <p:cNvSpPr txBox="1">
            <a:spLocks/>
          </p:cNvSpPr>
          <p:nvPr/>
        </p:nvSpPr>
        <p:spPr bwMode="auto">
          <a:xfrm>
            <a:off x="4800600" y="1676400"/>
            <a:ext cx="4114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cxnSp>
        <p:nvCxnSpPr>
          <p:cNvPr id="9" name="Straight Arrow Connector 8"/>
          <p:cNvCxnSpPr/>
          <p:nvPr/>
        </p:nvCxnSpPr>
        <p:spPr bwMode="auto">
          <a:xfrm>
            <a:off x="6096000" y="3886200"/>
            <a:ext cx="228600" cy="533400"/>
          </a:xfrm>
          <a:prstGeom prst="straightConnector1">
            <a:avLst/>
          </a:prstGeom>
          <a:noFill/>
          <a:ln w="9525" cap="flat" cmpd="sng" algn="ctr">
            <a:noFill/>
            <a:prstDash val="solid"/>
            <a:round/>
            <a:headEnd type="none" w="med" len="med"/>
            <a:tailEnd type="arrow"/>
          </a:ln>
          <a:effectLst/>
        </p:spPr>
      </p:cxnSp>
      <p:pic>
        <p:nvPicPr>
          <p:cNvPr id="6"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
        <p:nvSpPr>
          <p:cNvPr id="7" name="TextBox 6"/>
          <p:cNvSpPr txBox="1"/>
          <p:nvPr/>
        </p:nvSpPr>
        <p:spPr>
          <a:xfrm>
            <a:off x="609600" y="3124200"/>
            <a:ext cx="3733800" cy="2277547"/>
          </a:xfrm>
          <a:prstGeom prst="rect">
            <a:avLst/>
          </a:prstGeom>
          <a:noFill/>
        </p:spPr>
        <p:txBody>
          <a:bodyPr wrap="square" rtlCol="0">
            <a:spAutoFit/>
          </a:bodyPr>
          <a:lstStyle/>
          <a:p>
            <a:pPr>
              <a:buNone/>
            </a:pPr>
            <a:r>
              <a:rPr lang="en-US" b="1" i="1" dirty="0" smtClean="0"/>
              <a:t>Cynthia Ginsburg</a:t>
            </a:r>
          </a:p>
          <a:p>
            <a:pPr>
              <a:buNone/>
            </a:pPr>
            <a:r>
              <a:rPr lang="en-US" dirty="0" smtClean="0"/>
              <a:t>Insurance Specialist</a:t>
            </a:r>
          </a:p>
          <a:p>
            <a:pPr>
              <a:buNone/>
            </a:pPr>
            <a:r>
              <a:rPr lang="en-US" dirty="0" smtClean="0"/>
              <a:t>Health Centers for Medicare and Medicaid Services</a:t>
            </a:r>
          </a:p>
          <a:p>
            <a:pPr>
              <a:buNone/>
            </a:pPr>
            <a:r>
              <a:rPr lang="en-US" dirty="0" smtClean="0"/>
              <a:t>OFM/FSG/DMBC</a:t>
            </a:r>
          </a:p>
          <a:p>
            <a:pPr>
              <a:buNone/>
            </a:pPr>
            <a:r>
              <a:rPr lang="en-US" dirty="0" smtClean="0"/>
              <a:t>Phone: 410-786-2579</a:t>
            </a:r>
          </a:p>
          <a:p>
            <a:pPr>
              <a:buNone/>
            </a:pPr>
            <a:r>
              <a:rPr lang="en-US" sz="1600" dirty="0" smtClean="0"/>
              <a:t>Cynthia.Ginsburg@cms.hhs.gov</a:t>
            </a:r>
          </a:p>
          <a:p>
            <a:pPr>
              <a:buNone/>
            </a:pPr>
            <a:r>
              <a:rPr lang="en-US" dirty="0" smtClean="0"/>
              <a:t> </a:t>
            </a:r>
          </a:p>
        </p:txBody>
      </p:sp>
      <p:sp>
        <p:nvSpPr>
          <p:cNvPr id="8" name="TextBox 7"/>
          <p:cNvSpPr txBox="1"/>
          <p:nvPr/>
        </p:nvSpPr>
        <p:spPr>
          <a:xfrm>
            <a:off x="5181600" y="3124200"/>
            <a:ext cx="3505200" cy="2277547"/>
          </a:xfrm>
          <a:prstGeom prst="rect">
            <a:avLst/>
          </a:prstGeom>
          <a:noFill/>
        </p:spPr>
        <p:txBody>
          <a:bodyPr wrap="square" rtlCol="0">
            <a:spAutoFit/>
          </a:bodyPr>
          <a:lstStyle/>
          <a:p>
            <a:pPr>
              <a:buNone/>
            </a:pPr>
            <a:r>
              <a:rPr lang="en-US" b="1" i="1" dirty="0" smtClean="0"/>
              <a:t>John P. Albert</a:t>
            </a:r>
            <a:endParaRPr lang="en-US" i="1" dirty="0" smtClean="0"/>
          </a:p>
          <a:p>
            <a:pPr>
              <a:buNone/>
            </a:pPr>
            <a:r>
              <a:rPr lang="en-US" dirty="0" smtClean="0"/>
              <a:t>Acting Director</a:t>
            </a:r>
          </a:p>
          <a:p>
            <a:pPr>
              <a:buNone/>
            </a:pPr>
            <a:r>
              <a:rPr lang="en-US" dirty="0" smtClean="0"/>
              <a:t>Division of Medicare Benefit Coordination, FSG, OFM</a:t>
            </a:r>
          </a:p>
          <a:p>
            <a:pPr>
              <a:buNone/>
            </a:pPr>
            <a:r>
              <a:rPr lang="en-US" dirty="0" smtClean="0"/>
              <a:t>Centers for Medicare &amp; Medicaid Services</a:t>
            </a:r>
          </a:p>
          <a:p>
            <a:pPr>
              <a:buNone/>
            </a:pPr>
            <a:r>
              <a:rPr lang="en-US" dirty="0" smtClean="0"/>
              <a:t>410-786-7457</a:t>
            </a:r>
          </a:p>
          <a:p>
            <a:pPr>
              <a:buNone/>
            </a:pPr>
            <a:r>
              <a:rPr lang="en-US" sz="1600" dirty="0" smtClean="0"/>
              <a:t>John.Albert@cms.hhs.gov</a:t>
            </a:r>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990600" y="152400"/>
            <a:ext cx="7010400" cy="1143000"/>
          </a:xfrm>
        </p:spPr>
        <p:txBody>
          <a:bodyPr/>
          <a:lstStyle/>
          <a:p>
            <a:r>
              <a:rPr lang="en-US" sz="2800" b="1" dirty="0" smtClean="0">
                <a:solidFill>
                  <a:schemeClr val="accent2">
                    <a:lumMod val="50000"/>
                  </a:schemeClr>
                </a:solidFill>
              </a:rPr>
              <a:t>Objectives</a:t>
            </a:r>
          </a:p>
        </p:txBody>
      </p:sp>
      <p:sp>
        <p:nvSpPr>
          <p:cNvPr id="24578" name="Content Placeholder 2"/>
          <p:cNvSpPr>
            <a:spLocks noGrp="1"/>
          </p:cNvSpPr>
          <p:nvPr>
            <p:ph idx="1"/>
          </p:nvPr>
        </p:nvSpPr>
        <p:spPr>
          <a:xfrm>
            <a:off x="533400" y="1143000"/>
            <a:ext cx="7772400" cy="4953000"/>
          </a:xfrm>
        </p:spPr>
        <p:txBody>
          <a:bodyPr/>
          <a:lstStyle/>
          <a:p>
            <a:r>
              <a:rPr lang="en-US" sz="2000" dirty="0" smtClean="0"/>
              <a:t>Upon completion of this webinar participants will be able to:</a:t>
            </a:r>
          </a:p>
          <a:p>
            <a:pPr lvl="1"/>
            <a:r>
              <a:rPr lang="en-US" sz="2000" dirty="0" smtClean="0"/>
              <a:t>Articulate why providing supplemental claim payments to the Transaction Facilitator is important to the ADAP and their beneficiaries</a:t>
            </a:r>
          </a:p>
          <a:p>
            <a:pPr lvl="1"/>
            <a:r>
              <a:rPr lang="en-US" sz="2000" dirty="0" smtClean="0"/>
              <a:t>Explain how Part D Claims are processed</a:t>
            </a:r>
          </a:p>
          <a:p>
            <a:pPr lvl="1"/>
            <a:r>
              <a:rPr lang="en-US" sz="2000" dirty="0" smtClean="0"/>
              <a:t>Understand the steps necessary to perform electronic coordination of benefits</a:t>
            </a:r>
          </a:p>
          <a:p>
            <a:pPr lvl="1"/>
            <a:r>
              <a:rPr lang="en-US" sz="2000" dirty="0" smtClean="0"/>
              <a:t>Identify what method your ADAP will be using or is using in order to transmit their supplemental payments to the Transaction Facilitator (batch or real time through an online processor)</a:t>
            </a:r>
          </a:p>
          <a:p>
            <a:pPr lvl="1"/>
            <a:r>
              <a:rPr lang="en-US" sz="2000" dirty="0" smtClean="0"/>
              <a:t>Describe the reasons why claims paid by the ADAP might not be transmitted to the Part D Plan</a:t>
            </a:r>
          </a:p>
          <a:p>
            <a:pPr lvl="1"/>
            <a:r>
              <a:rPr lang="en-US" sz="2000" dirty="0" smtClean="0"/>
              <a:t>Describe how to provide ADAP unique BIN-PCN and financial contact information</a:t>
            </a:r>
          </a:p>
          <a:p>
            <a:pPr lvl="1"/>
            <a:endParaRPr lang="en-US" sz="1800" dirty="0" smtClean="0">
              <a:solidFill>
                <a:srgbClr val="FF0000"/>
              </a:solidFill>
            </a:endParaRPr>
          </a:p>
          <a:p>
            <a:pPr lvl="1"/>
            <a:endParaRPr lang="en-US" sz="1800" dirty="0" smtClean="0"/>
          </a:p>
          <a:p>
            <a:pPr lvl="1">
              <a:buNone/>
            </a:pPr>
            <a:endParaRPr lang="en-US" sz="1800" dirty="0" smtClean="0"/>
          </a:p>
          <a:p>
            <a:pPr lvl="1"/>
            <a:endParaRPr lang="en-US" dirty="0" smtClean="0"/>
          </a:p>
          <a:p>
            <a:endParaRPr lang="en-US" dirty="0" smtClean="0"/>
          </a:p>
        </p:txBody>
      </p:sp>
      <p:pic>
        <p:nvPicPr>
          <p:cNvPr id="1026" name="Picture 2" descr="C:\Program Files\Microsoft Office\MEDIA\CAGCAT10\j0300520.gif"/>
          <p:cNvPicPr>
            <a:picLocks noChangeAspect="1" noChangeArrowheads="1" noCrop="1"/>
          </p:cNvPicPr>
          <p:nvPr/>
        </p:nvPicPr>
        <p:blipFill>
          <a:blip r:embed="rId3"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accent2">
                    <a:lumMod val="50000"/>
                  </a:schemeClr>
                </a:solidFill>
              </a:rPr>
              <a:t>Coordination of Benefits</a:t>
            </a:r>
            <a:br>
              <a:rPr lang="en-US" sz="2800" b="1" dirty="0" smtClean="0">
                <a:solidFill>
                  <a:schemeClr val="accent2">
                    <a:lumMod val="50000"/>
                  </a:schemeClr>
                </a:solidFill>
              </a:rPr>
            </a:br>
            <a:r>
              <a:rPr lang="en-US" sz="2800" b="1" dirty="0" smtClean="0">
                <a:solidFill>
                  <a:schemeClr val="accent2">
                    <a:lumMod val="50000"/>
                  </a:schemeClr>
                </a:solidFill>
              </a:rPr>
              <a:t>Step 3:</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838200" y="1295400"/>
            <a:ext cx="8001000" cy="2590800"/>
          </a:xfrm>
        </p:spPr>
        <p:txBody>
          <a:bodyPr/>
          <a:lstStyle/>
          <a:p>
            <a:pPr>
              <a:buNone/>
            </a:pPr>
            <a:r>
              <a:rPr lang="en-US" sz="2000" b="1" i="1" dirty="0" smtClean="0">
                <a:solidFill>
                  <a:srgbClr val="FF0000"/>
                </a:solidFill>
              </a:rPr>
              <a:t>Receive and Sign the Data Sharing Agreement	</a:t>
            </a:r>
          </a:p>
          <a:p>
            <a:pPr>
              <a:buFont typeface="Wingdings" pitchFamily="2" charset="2"/>
              <a:buChar char="Ø"/>
            </a:pPr>
            <a:r>
              <a:rPr lang="en-US" sz="2000" dirty="0" smtClean="0"/>
              <a:t>The agreement contains two documents – 1) the Data Sharing Agreement and 2) Implementation Questionnaire</a:t>
            </a:r>
          </a:p>
          <a:p>
            <a:pPr>
              <a:buFont typeface="Wingdings" pitchFamily="2" charset="2"/>
              <a:buChar char="Ø"/>
            </a:pPr>
            <a:r>
              <a:rPr lang="en-US" sz="2000" dirty="0" smtClean="0"/>
              <a:t>Three signed copies of the Data Sharing Agreement must be sent to CMS and one signed copy of the Implementation Questionnaire must be send to CMS.  </a:t>
            </a:r>
          </a:p>
          <a:p>
            <a:pPr>
              <a:buFont typeface="Wingdings" pitchFamily="2" charset="2"/>
              <a:buChar char="Ø"/>
            </a:pPr>
            <a:r>
              <a:rPr lang="en-US" sz="2000" dirty="0" smtClean="0"/>
              <a:t>The agreement will be signed by CMS and a completed copy of the agreement will be returned  to the ADAP.</a:t>
            </a:r>
          </a:p>
          <a:p>
            <a:pPr>
              <a:buNone/>
            </a:pPr>
            <a:endParaRPr lang="en-US" sz="2000" dirty="0" smtClean="0"/>
          </a:p>
          <a:p>
            <a:pPr lvl="1"/>
            <a:r>
              <a:rPr lang="en-US" sz="2000" dirty="0" smtClean="0"/>
              <a:t>Note:  Stipulations within the contract require electronic eligibility files to begin after signing the contract.</a:t>
            </a:r>
          </a:p>
          <a:p>
            <a:pPr>
              <a:buNone/>
            </a:pPr>
            <a:endParaRPr lang="en-US" sz="2000" dirty="0" smtClean="0"/>
          </a:p>
        </p:txBody>
      </p:sp>
      <p:sp>
        <p:nvSpPr>
          <p:cNvPr id="4" name="Content Placeholder 2"/>
          <p:cNvSpPr txBox="1">
            <a:spLocks/>
          </p:cNvSpPr>
          <p:nvPr/>
        </p:nvSpPr>
        <p:spPr bwMode="auto">
          <a:xfrm>
            <a:off x="2057400" y="914400"/>
            <a:ext cx="4114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cxnSp>
        <p:nvCxnSpPr>
          <p:cNvPr id="9" name="Straight Arrow Connector 8"/>
          <p:cNvCxnSpPr/>
          <p:nvPr/>
        </p:nvCxnSpPr>
        <p:spPr bwMode="auto">
          <a:xfrm>
            <a:off x="6096000" y="3886200"/>
            <a:ext cx="228600" cy="533400"/>
          </a:xfrm>
          <a:prstGeom prst="straightConnector1">
            <a:avLst/>
          </a:prstGeom>
          <a:noFill/>
          <a:ln w="9525" cap="flat" cmpd="sng" algn="ctr">
            <a:noFill/>
            <a:prstDash val="solid"/>
            <a:round/>
            <a:headEnd type="none" w="med" len="med"/>
            <a:tailEnd type="arrow"/>
          </a:ln>
          <a:effectLst/>
        </p:spPr>
      </p:cxnSp>
      <p:pic>
        <p:nvPicPr>
          <p:cNvPr id="6"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accent2">
                    <a:lumMod val="50000"/>
                  </a:schemeClr>
                </a:solidFill>
              </a:rPr>
              <a:t>Coordination of Benefits </a:t>
            </a:r>
            <a:br>
              <a:rPr lang="en-US" sz="2800" b="1" dirty="0" smtClean="0">
                <a:solidFill>
                  <a:schemeClr val="accent2">
                    <a:lumMod val="50000"/>
                  </a:schemeClr>
                </a:solidFill>
              </a:rPr>
            </a:br>
            <a:r>
              <a:rPr lang="en-US" sz="2800" b="1" dirty="0" smtClean="0">
                <a:solidFill>
                  <a:schemeClr val="accent2">
                    <a:lumMod val="50000"/>
                  </a:schemeClr>
                </a:solidFill>
              </a:rPr>
              <a:t>Step 4:</a:t>
            </a:r>
            <a:endParaRPr lang="en-US" sz="2800" b="1" dirty="0">
              <a:solidFill>
                <a:schemeClr val="accent2">
                  <a:lumMod val="50000"/>
                </a:schemeClr>
              </a:solidFill>
            </a:endParaRPr>
          </a:p>
        </p:txBody>
      </p:sp>
      <p:sp>
        <p:nvSpPr>
          <p:cNvPr id="3" name="Content Placeholder 2"/>
          <p:cNvSpPr>
            <a:spLocks noGrp="1"/>
          </p:cNvSpPr>
          <p:nvPr>
            <p:ph idx="1"/>
          </p:nvPr>
        </p:nvSpPr>
        <p:spPr>
          <a:xfrm>
            <a:off x="685800" y="1219200"/>
            <a:ext cx="7772400" cy="4114800"/>
          </a:xfrm>
        </p:spPr>
        <p:txBody>
          <a:bodyPr/>
          <a:lstStyle/>
          <a:p>
            <a:pPr>
              <a:buNone/>
            </a:pPr>
            <a:r>
              <a:rPr lang="en-US" sz="2000" b="1" i="1" dirty="0" smtClean="0">
                <a:solidFill>
                  <a:srgbClr val="FF0000"/>
                </a:solidFill>
              </a:rPr>
              <a:t>Send Electronic Eligibility Data to CMS</a:t>
            </a:r>
          </a:p>
          <a:p>
            <a:pPr>
              <a:buFont typeface="Wingdings" pitchFamily="2" charset="2"/>
              <a:buChar char="Ø"/>
            </a:pPr>
            <a:r>
              <a:rPr lang="en-US" sz="2000" dirty="0" smtClean="0"/>
              <a:t>Data is exchanged between the ADAP and CMS on a monthly basis.</a:t>
            </a:r>
          </a:p>
          <a:p>
            <a:pPr>
              <a:buFont typeface="Wingdings" pitchFamily="2" charset="2"/>
              <a:buChar char="Ø"/>
            </a:pPr>
            <a:r>
              <a:rPr lang="en-US" sz="2000" dirty="0" smtClean="0"/>
              <a:t>The 4Rx data on your cards must be the same as what is sent to CMS</a:t>
            </a:r>
          </a:p>
          <a:p>
            <a:pPr>
              <a:buNone/>
            </a:pPr>
            <a:endParaRPr lang="en-US" dirty="0"/>
          </a:p>
        </p:txBody>
      </p:sp>
      <p:sp>
        <p:nvSpPr>
          <p:cNvPr id="4" name="Flowchart: Process 3"/>
          <p:cNvSpPr/>
          <p:nvPr/>
        </p:nvSpPr>
        <p:spPr bwMode="auto">
          <a:xfrm>
            <a:off x="1066800" y="3048000"/>
            <a:ext cx="2286000" cy="1219200"/>
          </a:xfrm>
          <a:prstGeom prst="flowChartProcess">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tabLst/>
            </a:pPr>
            <a:endParaRPr kumimoji="0" lang="en-US" sz="2000" b="0" i="0" u="none" strike="noStrike" cap="none" normalizeH="0" baseline="0" dirty="0" smtClean="0">
              <a:ln>
                <a:noFill/>
              </a:ln>
              <a:solidFill>
                <a:schemeClr val="bg1"/>
              </a:solidFill>
              <a:effectLst/>
              <a:latin typeface="Arial" charset="0"/>
            </a:endParaRPr>
          </a:p>
          <a:p>
            <a:pPr marL="742950" marR="0" indent="-285750" algn="l" defTabSz="914400" rtl="0" eaLnBrk="1" fontAlgn="base" latinLnBrk="0" hangingPunct="1">
              <a:lnSpc>
                <a:spcPct val="80000"/>
              </a:lnSpc>
              <a:spcBef>
                <a:spcPct val="20000"/>
              </a:spcBef>
              <a:spcAft>
                <a:spcPct val="0"/>
              </a:spcAft>
              <a:buClr>
                <a:schemeClr val="accent2"/>
              </a:buClr>
              <a:buSzTx/>
              <a:tabLst/>
            </a:pPr>
            <a:r>
              <a:rPr lang="en-US" sz="2000" dirty="0" smtClean="0">
                <a:solidFill>
                  <a:schemeClr val="bg1"/>
                </a:solidFill>
                <a:latin typeface="Arial" charset="0"/>
              </a:rPr>
              <a:t>ADAP</a:t>
            </a:r>
            <a:endParaRPr kumimoji="0" lang="en-US" sz="2000" b="0" i="0" u="none" strike="noStrike" cap="none" normalizeH="0" baseline="0" dirty="0" smtClean="0">
              <a:ln>
                <a:noFill/>
              </a:ln>
              <a:solidFill>
                <a:schemeClr val="bg1"/>
              </a:solidFill>
              <a:effectLst/>
              <a:latin typeface="Arial" charset="0"/>
            </a:endParaRPr>
          </a:p>
        </p:txBody>
      </p:sp>
      <p:sp>
        <p:nvSpPr>
          <p:cNvPr id="5" name="Rectangle 4"/>
          <p:cNvSpPr/>
          <p:nvPr/>
        </p:nvSpPr>
        <p:spPr bwMode="auto">
          <a:xfrm>
            <a:off x="990600" y="4419600"/>
            <a:ext cx="2514600" cy="99060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tabLst/>
            </a:pPr>
            <a:r>
              <a:rPr kumimoji="0" lang="en-US" sz="2000" b="0" i="0" u="none" strike="noStrike" cap="none" normalizeH="0" baseline="0" dirty="0" smtClean="0">
                <a:ln>
                  <a:noFill/>
                </a:ln>
                <a:solidFill>
                  <a:schemeClr val="bg1"/>
                </a:solidFill>
                <a:effectLst/>
                <a:latin typeface="Arial" charset="0"/>
              </a:rPr>
              <a:t>Transaction</a:t>
            </a:r>
          </a:p>
          <a:p>
            <a:pPr marL="742950" marR="0" indent="-285750" algn="l" defTabSz="914400" rtl="0" eaLnBrk="1" fontAlgn="base" latinLnBrk="0" hangingPunct="1">
              <a:lnSpc>
                <a:spcPct val="80000"/>
              </a:lnSpc>
              <a:spcBef>
                <a:spcPct val="20000"/>
              </a:spcBef>
              <a:spcAft>
                <a:spcPct val="0"/>
              </a:spcAft>
              <a:buClr>
                <a:schemeClr val="accent2"/>
              </a:buClr>
              <a:buSzTx/>
              <a:tabLst/>
            </a:pPr>
            <a:r>
              <a:rPr lang="en-US" sz="2000" dirty="0" smtClean="0">
                <a:solidFill>
                  <a:schemeClr val="bg1"/>
                </a:solidFill>
                <a:latin typeface="Arial" charset="0"/>
              </a:rPr>
              <a:t>Facilitator</a:t>
            </a:r>
            <a:endParaRPr kumimoji="0" lang="en-US" sz="2000" b="0" i="0" u="none" strike="noStrike" cap="none" normalizeH="0" baseline="0" dirty="0" smtClean="0">
              <a:ln>
                <a:noFill/>
              </a:ln>
              <a:solidFill>
                <a:schemeClr val="bg1"/>
              </a:solidFill>
              <a:effectLst/>
              <a:latin typeface="Arial" charset="0"/>
            </a:endParaRPr>
          </a:p>
        </p:txBody>
      </p:sp>
      <p:cxnSp>
        <p:nvCxnSpPr>
          <p:cNvPr id="8" name="Straight Arrow Connector 7"/>
          <p:cNvCxnSpPr>
            <a:stCxn id="4" idx="3"/>
          </p:cNvCxnSpPr>
          <p:nvPr/>
        </p:nvCxnSpPr>
        <p:spPr bwMode="auto">
          <a:xfrm>
            <a:off x="3352800" y="3657600"/>
            <a:ext cx="1600200" cy="0"/>
          </a:xfrm>
          <a:prstGeom prst="straightConnector1">
            <a:avLst/>
          </a:prstGeom>
          <a:noFill/>
          <a:ln w="9525" cap="flat" cmpd="sng" algn="ctr">
            <a:noFill/>
            <a:prstDash val="solid"/>
            <a:round/>
            <a:headEnd type="none" w="med" len="med"/>
            <a:tailEnd type="arrow"/>
          </a:ln>
          <a:effectLst/>
        </p:spPr>
      </p:cxnSp>
      <p:cxnSp>
        <p:nvCxnSpPr>
          <p:cNvPr id="10" name="Straight Arrow Connector 9"/>
          <p:cNvCxnSpPr/>
          <p:nvPr/>
        </p:nvCxnSpPr>
        <p:spPr bwMode="auto">
          <a:xfrm>
            <a:off x="3200400" y="3581400"/>
            <a:ext cx="2133600" cy="76200"/>
          </a:xfrm>
          <a:prstGeom prst="straightConnector1">
            <a:avLst/>
          </a:prstGeom>
          <a:noFill/>
          <a:ln w="9525" cap="flat" cmpd="sng" algn="ctr">
            <a:solidFill>
              <a:schemeClr val="accent4">
                <a:shade val="95000"/>
                <a:satMod val="105000"/>
              </a:schemeClr>
            </a:solidFill>
            <a:prstDash val="solid"/>
            <a:round/>
            <a:headEnd type="none" w="med" len="med"/>
            <a:tailEnd type="arrow"/>
          </a:ln>
          <a:effectLst/>
        </p:spPr>
      </p:cxnSp>
      <p:sp>
        <p:nvSpPr>
          <p:cNvPr id="14" name="Flowchart: Magnetic Disk 13"/>
          <p:cNvSpPr/>
          <p:nvPr/>
        </p:nvSpPr>
        <p:spPr bwMode="auto">
          <a:xfrm>
            <a:off x="5334000" y="2819400"/>
            <a:ext cx="2667000" cy="2057400"/>
          </a:xfrm>
          <a:prstGeom prst="flowChartMagneticDisk">
            <a:avLst/>
          </a:prstGeom>
          <a:solidFill>
            <a:schemeClr val="tx2"/>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tabLst/>
            </a:pPr>
            <a:endParaRPr kumimoji="0" lang="en-US" sz="2000" b="0" i="0" u="none" strike="noStrike" cap="none" normalizeH="0" baseline="0" dirty="0" smtClean="0">
              <a:ln>
                <a:noFill/>
              </a:ln>
              <a:solidFill>
                <a:schemeClr val="bg1"/>
              </a:solidFill>
              <a:effectLst/>
              <a:latin typeface="Arial" charset="0"/>
            </a:endParaRPr>
          </a:p>
          <a:p>
            <a:pPr marL="742950" marR="0" indent="-285750" algn="l" defTabSz="914400" rtl="0" eaLnBrk="1" fontAlgn="base" latinLnBrk="0" hangingPunct="1">
              <a:lnSpc>
                <a:spcPct val="80000"/>
              </a:lnSpc>
              <a:spcBef>
                <a:spcPct val="20000"/>
              </a:spcBef>
              <a:spcAft>
                <a:spcPct val="0"/>
              </a:spcAft>
              <a:buClr>
                <a:schemeClr val="accent2"/>
              </a:buClr>
              <a:buSzTx/>
              <a:tabLst/>
            </a:pPr>
            <a:r>
              <a:rPr kumimoji="0" lang="en-US" sz="2000" b="0" i="0" u="none" strike="noStrike" cap="none" normalizeH="0" baseline="0" dirty="0" smtClean="0">
                <a:ln>
                  <a:noFill/>
                </a:ln>
                <a:solidFill>
                  <a:schemeClr val="bg1"/>
                </a:solidFill>
                <a:effectLst/>
                <a:latin typeface="Arial" charset="0"/>
              </a:rPr>
              <a:t>CMS COB Contractor</a:t>
            </a:r>
          </a:p>
        </p:txBody>
      </p:sp>
      <p:cxnSp>
        <p:nvCxnSpPr>
          <p:cNvPr id="17" name="Straight Arrow Connector 16"/>
          <p:cNvCxnSpPr/>
          <p:nvPr/>
        </p:nvCxnSpPr>
        <p:spPr bwMode="auto">
          <a:xfrm flipH="1">
            <a:off x="3733800" y="4495800"/>
            <a:ext cx="1524000" cy="381000"/>
          </a:xfrm>
          <a:prstGeom prst="straightConnector1">
            <a:avLst/>
          </a:prstGeom>
          <a:noFill/>
          <a:ln w="9525" cap="flat" cmpd="sng" algn="ctr">
            <a:solidFill>
              <a:schemeClr val="accent4">
                <a:shade val="95000"/>
                <a:satMod val="105000"/>
              </a:schemeClr>
            </a:solidFill>
            <a:prstDash val="solid"/>
            <a:round/>
            <a:headEnd type="none" w="med" len="med"/>
            <a:tailEnd type="arrow"/>
          </a:ln>
          <a:effectLst/>
        </p:spPr>
      </p:cxnSp>
      <p:sp>
        <p:nvSpPr>
          <p:cNvPr id="19" name="Rectangle 18"/>
          <p:cNvSpPr/>
          <p:nvPr/>
        </p:nvSpPr>
        <p:spPr bwMode="auto">
          <a:xfrm>
            <a:off x="4495800" y="5257800"/>
            <a:ext cx="2514600" cy="99060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ctr" defTabSz="914400" rtl="0" eaLnBrk="1" fontAlgn="base" latinLnBrk="0" hangingPunct="1">
              <a:lnSpc>
                <a:spcPct val="80000"/>
              </a:lnSpc>
              <a:spcBef>
                <a:spcPct val="20000"/>
              </a:spcBef>
              <a:spcAft>
                <a:spcPct val="0"/>
              </a:spcAft>
              <a:buClr>
                <a:schemeClr val="accent2"/>
              </a:buClr>
              <a:buSzTx/>
              <a:tabLst/>
            </a:pPr>
            <a:endParaRPr kumimoji="0" lang="en-US" sz="2000" b="0" i="0" u="none" strike="noStrike" cap="none" normalizeH="0" baseline="0" dirty="0" smtClean="0">
              <a:ln>
                <a:noFill/>
              </a:ln>
              <a:solidFill>
                <a:schemeClr val="bg1"/>
              </a:solidFill>
              <a:effectLst/>
              <a:latin typeface="Arial" charset="0"/>
            </a:endParaRPr>
          </a:p>
          <a:p>
            <a:pPr marL="742950" marR="0" indent="-285750" algn="ctr" defTabSz="914400" rtl="0" eaLnBrk="1" fontAlgn="base" latinLnBrk="0" hangingPunct="1">
              <a:lnSpc>
                <a:spcPct val="80000"/>
              </a:lnSpc>
              <a:spcBef>
                <a:spcPct val="20000"/>
              </a:spcBef>
              <a:spcAft>
                <a:spcPct val="0"/>
              </a:spcAft>
              <a:buClr>
                <a:schemeClr val="accent2"/>
              </a:buClr>
              <a:buSzTx/>
              <a:tabLst/>
            </a:pPr>
            <a:r>
              <a:rPr kumimoji="0" lang="en-US" sz="2000" b="0" i="0" u="none" strike="noStrike" cap="none" normalizeH="0" baseline="0" dirty="0" smtClean="0">
                <a:ln>
                  <a:noFill/>
                </a:ln>
                <a:solidFill>
                  <a:schemeClr val="bg1"/>
                </a:solidFill>
                <a:effectLst/>
                <a:latin typeface="Arial" charset="0"/>
              </a:rPr>
              <a:t>Part D Sponsors</a:t>
            </a:r>
          </a:p>
        </p:txBody>
      </p:sp>
      <p:cxnSp>
        <p:nvCxnSpPr>
          <p:cNvPr id="21" name="Straight Arrow Connector 20"/>
          <p:cNvCxnSpPr/>
          <p:nvPr/>
        </p:nvCxnSpPr>
        <p:spPr bwMode="auto">
          <a:xfrm flipH="1">
            <a:off x="5257800" y="4724400"/>
            <a:ext cx="304800" cy="381000"/>
          </a:xfrm>
          <a:prstGeom prst="straightConnector1">
            <a:avLst/>
          </a:prstGeom>
          <a:no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352800" y="4038600"/>
            <a:ext cx="2133600" cy="76200"/>
          </a:xfrm>
          <a:prstGeom prst="straightConnector1">
            <a:avLst/>
          </a:prstGeom>
          <a:noFill/>
          <a:ln w="9525" cap="flat" cmpd="sng" algn="ctr">
            <a:solidFill>
              <a:schemeClr val="accent4">
                <a:shade val="95000"/>
                <a:satMod val="105000"/>
              </a:schemeClr>
            </a:solidFill>
            <a:prstDash val="solid"/>
            <a:round/>
            <a:headEnd type="triangle" w="med" len="med"/>
            <a:tailEnd type="none"/>
          </a:ln>
          <a:effectLst/>
        </p:spPr>
      </p:cxnSp>
      <p:pic>
        <p:nvPicPr>
          <p:cNvPr id="13"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Coordination of Benefits</a:t>
            </a:r>
            <a:br>
              <a:rPr lang="en-US" sz="2800" b="1" dirty="0" smtClean="0"/>
            </a:br>
            <a:r>
              <a:rPr lang="en-US" sz="2800" b="1" dirty="0" smtClean="0"/>
              <a:t>Step 5</a:t>
            </a:r>
            <a:endParaRPr lang="en-US" sz="2800" b="1" dirty="0"/>
          </a:p>
        </p:txBody>
      </p:sp>
      <p:sp>
        <p:nvSpPr>
          <p:cNvPr id="3" name="Content Placeholder 2"/>
          <p:cNvSpPr>
            <a:spLocks noGrp="1"/>
          </p:cNvSpPr>
          <p:nvPr>
            <p:ph idx="1"/>
          </p:nvPr>
        </p:nvSpPr>
        <p:spPr>
          <a:xfrm>
            <a:off x="685800" y="1219200"/>
            <a:ext cx="7772400" cy="5105400"/>
          </a:xfrm>
        </p:spPr>
        <p:txBody>
          <a:bodyPr/>
          <a:lstStyle/>
          <a:p>
            <a:pPr>
              <a:buFont typeface="Wingdings" pitchFamily="2" charset="2"/>
              <a:buChar char="Ø"/>
            </a:pPr>
            <a:r>
              <a:rPr lang="en-US" sz="2000" dirty="0" smtClean="0"/>
              <a:t>ADAP supplemental claims payments must be routed to the CMS Transaction Facilitator in order for ADAP dollars to count towards TrOOP.</a:t>
            </a:r>
          </a:p>
          <a:p>
            <a:pPr>
              <a:buFont typeface="Wingdings" pitchFamily="2" charset="2"/>
              <a:buChar char="Ø"/>
            </a:pPr>
            <a:r>
              <a:rPr lang="en-US" sz="2000" dirty="0" smtClean="0"/>
              <a:t>Two options will allow this to happen:</a:t>
            </a:r>
          </a:p>
          <a:p>
            <a:pPr lvl="1">
              <a:buFont typeface="Wingdings" pitchFamily="2" charset="2"/>
              <a:buChar char="Ø"/>
            </a:pPr>
            <a:r>
              <a:rPr lang="en-US" sz="2000" dirty="0" smtClean="0"/>
              <a:t>Using an online processor to electronically process claims at the point-of-sale  will allow claims to route automatically to the CMS Transaction Facilitator.</a:t>
            </a:r>
          </a:p>
          <a:p>
            <a:pPr lvl="1">
              <a:buFont typeface="Wingdings" pitchFamily="2" charset="2"/>
              <a:buChar char="Ø"/>
            </a:pPr>
            <a:r>
              <a:rPr lang="en-US" sz="2000" dirty="0" smtClean="0"/>
              <a:t>Sending a batch file to the CMS Transaction Facilitator of your supplemental claims payments  and performing the other steps of coordination of benefits will help  allow your ADAP dollars to count towards TrOOP.</a:t>
            </a:r>
          </a:p>
          <a:p>
            <a:pPr>
              <a:buFontTx/>
              <a:buChar char="-"/>
            </a:pPr>
            <a:endParaRPr lang="en-US" sz="2000" dirty="0" smtClean="0"/>
          </a:p>
          <a:p>
            <a:pPr>
              <a:buNone/>
            </a:pPr>
            <a:r>
              <a:rPr lang="en-US" sz="2000" dirty="0" smtClean="0"/>
              <a:t>Note:  For information regarding batch files of claims, please contact the transaction facilitator at troopsupport@relayhealth.com</a:t>
            </a:r>
          </a:p>
          <a:p>
            <a:pPr>
              <a:buFontTx/>
              <a:buChar char="-"/>
            </a:pPr>
            <a:endParaRPr lang="en-US" sz="2000" dirty="0"/>
          </a:p>
        </p:txBody>
      </p:sp>
      <p:pic>
        <p:nvPicPr>
          <p:cNvPr id="4"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accent2">
                    <a:lumMod val="50000"/>
                  </a:schemeClr>
                </a:solidFill>
              </a:rPr>
              <a:t>Coordination of Benefits</a:t>
            </a:r>
            <a:br>
              <a:rPr lang="en-US" sz="2800" b="1" dirty="0" smtClean="0">
                <a:solidFill>
                  <a:schemeClr val="accent2">
                    <a:lumMod val="50000"/>
                  </a:schemeClr>
                </a:solidFill>
              </a:rPr>
            </a:br>
            <a:r>
              <a:rPr lang="en-US" sz="2800" b="1" dirty="0" smtClean="0">
                <a:solidFill>
                  <a:schemeClr val="accent2">
                    <a:lumMod val="50000"/>
                  </a:schemeClr>
                </a:solidFill>
              </a:rPr>
              <a:t>Step 6</a:t>
            </a:r>
            <a:endParaRPr lang="en-US" sz="2800" b="1" dirty="0">
              <a:solidFill>
                <a:schemeClr val="accent2">
                  <a:lumMod val="50000"/>
                </a:schemeClr>
              </a:solidFill>
            </a:endParaRPr>
          </a:p>
        </p:txBody>
      </p:sp>
      <p:sp>
        <p:nvSpPr>
          <p:cNvPr id="3" name="Content Placeholder 2"/>
          <p:cNvSpPr>
            <a:spLocks noGrp="1"/>
          </p:cNvSpPr>
          <p:nvPr>
            <p:ph idx="1"/>
          </p:nvPr>
        </p:nvSpPr>
        <p:spPr>
          <a:xfrm>
            <a:off x="685800" y="1371600"/>
            <a:ext cx="7772400" cy="4953000"/>
          </a:xfrm>
        </p:spPr>
        <p:txBody>
          <a:bodyPr/>
          <a:lstStyle/>
          <a:p>
            <a:pPr>
              <a:buNone/>
            </a:pPr>
            <a:r>
              <a:rPr lang="en-US" sz="2000" b="1" i="1" dirty="0" smtClean="0">
                <a:solidFill>
                  <a:srgbClr val="FF0000"/>
                </a:solidFill>
              </a:rPr>
              <a:t>Lock down pharmacy edits (only applies to real-time)</a:t>
            </a:r>
          </a:p>
          <a:p>
            <a:pPr>
              <a:buFont typeface="Wingdings" pitchFamily="2" charset="2"/>
              <a:buChar char="Ø"/>
            </a:pPr>
            <a:r>
              <a:rPr lang="en-US" sz="2000" dirty="0" smtClean="0"/>
              <a:t>Edit on all of the 4Rx data elements that are on your ID cards:</a:t>
            </a:r>
          </a:p>
          <a:p>
            <a:pPr lvl="1">
              <a:buFont typeface="Wingdings" pitchFamily="2" charset="2"/>
              <a:buChar char="Ø"/>
            </a:pPr>
            <a:r>
              <a:rPr lang="en-US" sz="2000" dirty="0" smtClean="0"/>
              <a:t>BIN/PCN/Cardholder ID</a:t>
            </a:r>
          </a:p>
          <a:p>
            <a:pPr lvl="1">
              <a:buFont typeface="Wingdings" pitchFamily="2" charset="2"/>
              <a:buChar char="Ø"/>
            </a:pPr>
            <a:r>
              <a:rPr lang="en-US" sz="2000" dirty="0" smtClean="0"/>
              <a:t>If your program uses an RXGRP, include this in your edits, as well.</a:t>
            </a:r>
          </a:p>
          <a:p>
            <a:pPr>
              <a:buFont typeface="Wingdings" pitchFamily="2" charset="2"/>
              <a:buChar char="Ø"/>
            </a:pPr>
            <a:r>
              <a:rPr lang="en-US" sz="2000" dirty="0" smtClean="0"/>
              <a:t>Reject claims where Medicare Part D should be the primary payer for your beneficiaries.  This can be done by using the ADAP eligibility response file from the CMS COB Contractor.  This file identifies all beneficiaries currently enrolled in a Medicare Part D plan.</a:t>
            </a:r>
          </a:p>
          <a:p>
            <a:pPr>
              <a:buNone/>
            </a:pPr>
            <a:endParaRPr lang="en-US" sz="2000" b="1" i="1" dirty="0" smtClean="0">
              <a:solidFill>
                <a:schemeClr val="accent2">
                  <a:lumMod val="75000"/>
                </a:schemeClr>
              </a:solidFill>
              <a:latin typeface="Times New Roman" pitchFamily="18" charset="0"/>
              <a:cs typeface="Times New Roman" pitchFamily="18" charset="0"/>
            </a:endParaRPr>
          </a:p>
          <a:p>
            <a:pPr>
              <a:buNone/>
            </a:pPr>
            <a:r>
              <a:rPr lang="en-US" sz="2000" b="1" i="1" dirty="0" smtClean="0">
                <a:solidFill>
                  <a:schemeClr val="accent2">
                    <a:lumMod val="75000"/>
                  </a:schemeClr>
                </a:solidFill>
                <a:latin typeface="Times New Roman" pitchFamily="18" charset="0"/>
                <a:cs typeface="Times New Roman" pitchFamily="18" charset="0"/>
              </a:rPr>
              <a:t>	Helpful Hint:</a:t>
            </a:r>
          </a:p>
          <a:p>
            <a:pPr lvl="1">
              <a:buNone/>
            </a:pPr>
            <a:r>
              <a:rPr lang="en-US" sz="1600" i="1" dirty="0" smtClean="0">
                <a:solidFill>
                  <a:schemeClr val="accent2">
                    <a:lumMod val="75000"/>
                  </a:schemeClr>
                </a:solidFill>
              </a:rPr>
              <a:t>	</a:t>
            </a:r>
            <a:r>
              <a:rPr lang="en-US" sz="1600" i="1" dirty="0" smtClean="0">
                <a:solidFill>
                  <a:schemeClr val="accent2">
                    <a:lumMod val="75000"/>
                  </a:schemeClr>
                </a:solidFill>
                <a:latin typeface="Times New Roman" pitchFamily="18" charset="0"/>
                <a:cs typeface="Times New Roman" pitchFamily="18" charset="0"/>
              </a:rPr>
              <a:t>It has been our experience that  when supplemental payers  that do not edit on this information at the point-of-sale or only use edits on some of the Rx data elements in their pharmacy edits, the Part D sponsors are not able to calculate TrOOP correctly.</a:t>
            </a:r>
          </a:p>
          <a:p>
            <a:pPr>
              <a:buNone/>
            </a:pPr>
            <a:endParaRPr lang="en-US" dirty="0"/>
          </a:p>
        </p:txBody>
      </p:sp>
      <p:pic>
        <p:nvPicPr>
          <p:cNvPr id="4"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accent2">
                    <a:lumMod val="50000"/>
                  </a:schemeClr>
                </a:solidFill>
              </a:rPr>
              <a:t>Coordination of Benefits</a:t>
            </a:r>
            <a:br>
              <a:rPr lang="en-US" sz="2800" b="1" dirty="0" smtClean="0">
                <a:solidFill>
                  <a:schemeClr val="accent2">
                    <a:lumMod val="50000"/>
                  </a:schemeClr>
                </a:solidFill>
              </a:rPr>
            </a:br>
            <a:r>
              <a:rPr lang="en-US" sz="2800" b="1" dirty="0" smtClean="0">
                <a:solidFill>
                  <a:schemeClr val="accent2">
                    <a:lumMod val="50000"/>
                  </a:schemeClr>
                </a:solidFill>
              </a:rPr>
              <a:t> Step 7</a:t>
            </a:r>
            <a:r>
              <a:rPr lang="en-US" sz="2800" b="1" dirty="0" smtClean="0"/>
              <a:t>	</a:t>
            </a:r>
            <a:endParaRPr lang="en-US" sz="2800" b="1" dirty="0"/>
          </a:p>
        </p:txBody>
      </p:sp>
      <p:sp>
        <p:nvSpPr>
          <p:cNvPr id="3" name="Content Placeholder 2"/>
          <p:cNvSpPr>
            <a:spLocks noGrp="1"/>
          </p:cNvSpPr>
          <p:nvPr>
            <p:ph idx="1"/>
          </p:nvPr>
        </p:nvSpPr>
        <p:spPr>
          <a:xfrm>
            <a:off x="762000" y="1295400"/>
            <a:ext cx="7772400" cy="4114800"/>
          </a:xfrm>
        </p:spPr>
        <p:txBody>
          <a:bodyPr/>
          <a:lstStyle/>
          <a:p>
            <a:pPr>
              <a:buNone/>
            </a:pPr>
            <a:r>
              <a:rPr lang="en-US" sz="2000" b="1" i="1" dirty="0" smtClean="0">
                <a:solidFill>
                  <a:srgbClr val="FF0000"/>
                </a:solidFill>
              </a:rPr>
              <a:t>Update the  information for your specific ADAP on the NCPDP SPAP/ADAP BIN/PCN list.</a:t>
            </a:r>
          </a:p>
          <a:p>
            <a:pPr>
              <a:buNone/>
            </a:pPr>
            <a:endParaRPr lang="en-US" sz="2000" i="1" dirty="0" smtClean="0">
              <a:solidFill>
                <a:srgbClr val="FF0000"/>
              </a:solidFill>
            </a:endParaRPr>
          </a:p>
          <a:p>
            <a:pPr>
              <a:buFont typeface="Wingdings" pitchFamily="2" charset="2"/>
              <a:buChar char="Ø"/>
            </a:pPr>
            <a:r>
              <a:rPr lang="en-US" sz="2000" dirty="0" smtClean="0">
                <a:solidFill>
                  <a:schemeClr val="accent2">
                    <a:lumMod val="75000"/>
                  </a:schemeClr>
                </a:solidFill>
              </a:rPr>
              <a:t>Periodically review the information that appears on this listing for your specific ADAP.</a:t>
            </a:r>
          </a:p>
          <a:p>
            <a:pPr>
              <a:buFont typeface="Wingdings" pitchFamily="2" charset="2"/>
              <a:buChar char="Ø"/>
            </a:pPr>
            <a:endParaRPr lang="en-US" sz="2000" dirty="0" smtClean="0">
              <a:solidFill>
                <a:schemeClr val="accent2">
                  <a:lumMod val="75000"/>
                </a:schemeClr>
              </a:solidFill>
            </a:endParaRPr>
          </a:p>
          <a:p>
            <a:pPr>
              <a:buFont typeface="Wingdings" pitchFamily="2" charset="2"/>
              <a:buChar char="Ø"/>
            </a:pPr>
            <a:r>
              <a:rPr lang="en-US" sz="2000" dirty="0" smtClean="0">
                <a:solidFill>
                  <a:schemeClr val="accent2">
                    <a:lumMod val="75000"/>
                  </a:schemeClr>
                </a:solidFill>
              </a:rPr>
              <a:t>You do not need to be an NCPDP member to update this list.  The list is available to the general public.</a:t>
            </a:r>
          </a:p>
          <a:p>
            <a:pPr>
              <a:buNone/>
            </a:pPr>
            <a:endParaRPr lang="en-US" sz="2000" dirty="0" smtClean="0">
              <a:solidFill>
                <a:schemeClr val="accent2">
                  <a:lumMod val="75000"/>
                </a:schemeClr>
              </a:solidFill>
            </a:endParaRPr>
          </a:p>
          <a:p>
            <a:pPr>
              <a:buNone/>
            </a:pPr>
            <a:r>
              <a:rPr lang="en-US" sz="2000" dirty="0" smtClean="0">
                <a:solidFill>
                  <a:schemeClr val="accent2">
                    <a:lumMod val="75000"/>
                  </a:schemeClr>
                </a:solidFill>
              </a:rPr>
              <a:t>	The list can be found at:</a:t>
            </a:r>
          </a:p>
          <a:p>
            <a:pPr>
              <a:buNone/>
            </a:pPr>
            <a:r>
              <a:rPr lang="en-US" sz="2000" dirty="0" smtClean="0">
                <a:solidFill>
                  <a:srgbClr val="FF0000"/>
                </a:solidFill>
              </a:rPr>
              <a:t>	</a:t>
            </a:r>
            <a:r>
              <a:rPr lang="en-US" sz="2000" dirty="0" smtClean="0">
                <a:solidFill>
                  <a:schemeClr val="accent2">
                    <a:lumMod val="75000"/>
                  </a:schemeClr>
                </a:solidFill>
                <a:hlinkClick r:id="rId2"/>
              </a:rPr>
              <a:t>http://ncpdp.org/resources_spap.aspx</a:t>
            </a:r>
            <a:endParaRPr lang="en-US" sz="2000" dirty="0" smtClean="0">
              <a:solidFill>
                <a:schemeClr val="accent2">
                  <a:lumMod val="75000"/>
                </a:schemeClr>
              </a:solidFill>
            </a:endParaRPr>
          </a:p>
          <a:p>
            <a:pPr>
              <a:buNone/>
            </a:pPr>
            <a:endParaRPr lang="en-US" sz="2000" dirty="0">
              <a:solidFill>
                <a:srgbClr val="FF0000"/>
              </a:solidFill>
            </a:endParaRPr>
          </a:p>
        </p:txBody>
      </p:sp>
      <p:pic>
        <p:nvPicPr>
          <p:cNvPr id="5" name="Picture 2" descr="C:\Documents and Settings\escih0j\Local Settings\Temporary Internet Files\Content.IE5\1DV6467J\MC900433962[1].PNG"/>
          <p:cNvPicPr>
            <a:picLocks noChangeAspect="1" noChangeArrowheads="1"/>
          </p:cNvPicPr>
          <p:nvPr/>
        </p:nvPicPr>
        <p:blipFill>
          <a:blip r:embed="rId3" cstate="print"/>
          <a:srcRect/>
          <a:stretch>
            <a:fillRect/>
          </a:stretch>
        </p:blipFill>
        <p:spPr bwMode="auto">
          <a:xfrm flipV="1">
            <a:off x="8534400" y="5867400"/>
            <a:ext cx="457057" cy="457057"/>
          </a:xfrm>
          <a:prstGeom prst="rect">
            <a:avLst/>
          </a:prstGeom>
          <a:noFill/>
        </p:spPr>
      </p:pic>
    </p:spTree>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086600" cy="736600"/>
          </a:xfrm>
        </p:spPr>
        <p:txBody>
          <a:bodyPr/>
          <a:lstStyle/>
          <a:p>
            <a:pPr algn="ctr"/>
            <a:r>
              <a:rPr lang="en-US" sz="2800" b="1" dirty="0" smtClean="0">
                <a:solidFill>
                  <a:schemeClr val="accent2">
                    <a:lumMod val="50000"/>
                  </a:schemeClr>
                </a:solidFill>
              </a:rPr>
              <a:t>Critical Players in Part D COB</a:t>
            </a:r>
            <a:endParaRPr lang="en-US" sz="2800" b="1" dirty="0">
              <a:solidFill>
                <a:schemeClr val="accent2">
                  <a:lumMod val="50000"/>
                </a:schemeClr>
              </a:solidFill>
            </a:endParaRPr>
          </a:p>
        </p:txBody>
      </p:sp>
      <p:sp>
        <p:nvSpPr>
          <p:cNvPr id="3" name="Content Placeholder 2"/>
          <p:cNvSpPr>
            <a:spLocks noGrp="1"/>
          </p:cNvSpPr>
          <p:nvPr>
            <p:ph idx="1"/>
          </p:nvPr>
        </p:nvSpPr>
        <p:spPr>
          <a:xfrm>
            <a:off x="609600" y="990600"/>
            <a:ext cx="7772400" cy="5181600"/>
          </a:xfrm>
        </p:spPr>
        <p:txBody>
          <a:bodyPr/>
          <a:lstStyle/>
          <a:p>
            <a:pPr>
              <a:buFont typeface="Wingdings" pitchFamily="2" charset="2"/>
              <a:buChar char="Ø"/>
            </a:pPr>
            <a:r>
              <a:rPr lang="en-US" sz="1800" dirty="0" smtClean="0"/>
              <a:t>Part D Transaction Facilitator (formerly Troop Facilitator)- </a:t>
            </a:r>
            <a:r>
              <a:rPr lang="en-US" sz="1800" dirty="0" smtClean="0">
                <a:solidFill>
                  <a:schemeClr val="tx1">
                    <a:lumMod val="65000"/>
                    <a:lumOff val="35000"/>
                  </a:schemeClr>
                </a:solidFill>
              </a:rPr>
              <a:t>Responsible for transmitting supplemental claims payment to the Part D plan using an industry and CMS defined set of rules</a:t>
            </a:r>
          </a:p>
          <a:p>
            <a:pPr>
              <a:buFont typeface="Wingdings" pitchFamily="2" charset="2"/>
              <a:buChar char="Ø"/>
            </a:pPr>
            <a:r>
              <a:rPr lang="en-US" sz="1800" dirty="0" smtClean="0"/>
              <a:t>National Council for Prescription Drug Programs-the organization that sets the standards for transactions used in Part D</a:t>
            </a:r>
          </a:p>
          <a:p>
            <a:pPr>
              <a:buFont typeface="Wingdings" pitchFamily="2" charset="2"/>
              <a:buChar char="Ø"/>
            </a:pPr>
            <a:r>
              <a:rPr lang="en-US" sz="1800" dirty="0" smtClean="0"/>
              <a:t>COB Contractor- Currently, Group Health Inc (GHI) an Emblem Company that receives health insurance and prescription insurance information from payers/plans/beneficiaries that offer coverage to Medicare Part D beneficiaries</a:t>
            </a:r>
          </a:p>
          <a:p>
            <a:pPr>
              <a:buFont typeface="Wingdings" pitchFamily="2" charset="2"/>
              <a:buChar char="Ø"/>
            </a:pPr>
            <a:r>
              <a:rPr lang="en-US" sz="1800" dirty="0" smtClean="0"/>
              <a:t>Part D plan sponsors – plans approved by the Centers for Medicare and Medicaid to offer Part D Prescription Drug coverage</a:t>
            </a:r>
          </a:p>
          <a:p>
            <a:pPr lvl="0">
              <a:buFont typeface="Wingdings" pitchFamily="2" charset="2"/>
              <a:buChar char="Ø"/>
            </a:pPr>
            <a:r>
              <a:rPr lang="en-US" sz="1800" dirty="0" smtClean="0"/>
              <a:t>Supplemental Payers - Any organization such as State Pharmaceutical Assistance Programs (SPAP), AIDS Drug Assistance Programs (ADAP), Medicaid, TRICARE, Veteran’s Administration (VA), group health plans, Workers’ Compensation, Auto/Life/Liability Insurance, Commercial group health plans, etc.</a:t>
            </a:r>
          </a:p>
          <a:p>
            <a:pPr>
              <a:buFont typeface="Wingdings" pitchFamily="2" charset="2"/>
              <a:buChar char="Ø"/>
            </a:pPr>
            <a:r>
              <a:rPr lang="en-US" sz="1800" dirty="0" smtClean="0"/>
              <a:t>Pharmacies</a:t>
            </a:r>
            <a:endParaRPr lang="en-US" sz="1800" dirty="0"/>
          </a:p>
        </p:txBody>
      </p:sp>
      <p:pic>
        <p:nvPicPr>
          <p:cNvPr id="4" name="Picture 2"/>
          <p:cNvPicPr>
            <a:picLocks noChangeAspect="1" noChangeArrowheads="1"/>
          </p:cNvPicPr>
          <p:nvPr/>
        </p:nvPicPr>
        <p:blipFill>
          <a:blip r:embed="rId3"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1"/>
          <p:cNvSpPr txBox="1">
            <a:spLocks/>
          </p:cNvSpPr>
          <p:nvPr/>
        </p:nvSpPr>
        <p:spPr>
          <a:xfrm>
            <a:off x="2590800" y="6502400"/>
            <a:ext cx="49530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charset="0"/>
                <a:ea typeface="+mn-ea"/>
                <a:cs typeface="Arial" charset="0"/>
              </a:rPr>
              <a:t>Prescription Drug Event Data Training</a:t>
            </a:r>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5" name="Slide Number Placeholder 2"/>
          <p:cNvSpPr txBox="1">
            <a:spLocks/>
          </p:cNvSpPr>
          <p:nvPr/>
        </p:nvSpPr>
        <p:spPr>
          <a:xfrm>
            <a:off x="7239000" y="6553200"/>
            <a:ext cx="19050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charset="0"/>
                <a:ea typeface="+mn-ea"/>
                <a:cs typeface="Arial" charset="0"/>
              </a:rPr>
              <a:t>6-</a:t>
            </a:r>
            <a:fld id="{9B52574D-9DDC-4D0B-B534-1BEA693C6DF4}"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Rectangle 2"/>
          <p:cNvSpPr>
            <a:spLocks noChangeArrowheads="1"/>
          </p:cNvSpPr>
          <p:nvPr/>
        </p:nvSpPr>
        <p:spPr bwMode="auto">
          <a:xfrm>
            <a:off x="6324600" y="3810000"/>
            <a:ext cx="152400" cy="152400"/>
          </a:xfrm>
          <a:prstGeom prst="rect">
            <a:avLst/>
          </a:prstGeom>
          <a:solidFill>
            <a:schemeClr val="accent1"/>
          </a:solidFill>
          <a:ln w="19050">
            <a:solidFill>
              <a:schemeClr val="bg1"/>
            </a:solidFill>
            <a:prstDash val="sysDot"/>
            <a:miter lim="800000"/>
            <a:headEnd/>
            <a:tailEnd/>
          </a:ln>
        </p:spPr>
        <p:txBody>
          <a:bodyPr wrap="none" anchor="ctr"/>
          <a:lstStyle/>
          <a:p>
            <a:endParaRPr lang="en-US" dirty="0"/>
          </a:p>
        </p:txBody>
      </p:sp>
      <p:sp>
        <p:nvSpPr>
          <p:cNvPr id="7" name="Rectangle 3"/>
          <p:cNvSpPr>
            <a:spLocks noChangeArrowheads="1"/>
          </p:cNvSpPr>
          <p:nvPr/>
        </p:nvSpPr>
        <p:spPr bwMode="auto">
          <a:xfrm>
            <a:off x="0" y="0"/>
            <a:ext cx="9144000" cy="7010400"/>
          </a:xfrm>
          <a:prstGeom prst="rect">
            <a:avLst/>
          </a:prstGeom>
          <a:solidFill>
            <a:schemeClr val="bg1"/>
          </a:solidFill>
          <a:ln w="9525">
            <a:noFill/>
            <a:miter lim="800000"/>
            <a:headEnd/>
            <a:tailEnd/>
          </a:ln>
        </p:spPr>
        <p:txBody>
          <a:bodyPr wrap="none" anchor="ctr"/>
          <a:lstStyle/>
          <a:p>
            <a:endParaRPr lang="en-US" dirty="0"/>
          </a:p>
        </p:txBody>
      </p:sp>
      <p:sp>
        <p:nvSpPr>
          <p:cNvPr id="8" name="Oval 6"/>
          <p:cNvSpPr>
            <a:spLocks noChangeArrowheads="1"/>
          </p:cNvSpPr>
          <p:nvPr/>
        </p:nvSpPr>
        <p:spPr bwMode="auto">
          <a:xfrm>
            <a:off x="2009775" y="806450"/>
            <a:ext cx="1022350" cy="577850"/>
          </a:xfrm>
          <a:prstGeom prst="ellipse">
            <a:avLst/>
          </a:prstGeom>
          <a:solidFill>
            <a:srgbClr val="C0C0C0"/>
          </a:solidFill>
          <a:ln w="9525">
            <a:noFill/>
            <a:round/>
            <a:headEnd/>
            <a:tailEnd/>
          </a:ln>
        </p:spPr>
        <p:txBody>
          <a:bodyPr wrap="none" anchor="ctr"/>
          <a:lstStyle/>
          <a:p>
            <a:pPr algn="ctr"/>
            <a:r>
              <a:rPr lang="en-US" sz="1200" b="1" dirty="0">
                <a:latin typeface="Arial" charset="0"/>
                <a:cs typeface="Arial" charset="0"/>
              </a:rPr>
              <a:t>Employers</a:t>
            </a:r>
          </a:p>
          <a:p>
            <a:pPr algn="ctr"/>
            <a:r>
              <a:rPr lang="en-US" sz="1200" b="1" dirty="0">
                <a:latin typeface="Arial" charset="0"/>
                <a:cs typeface="Arial" charset="0"/>
              </a:rPr>
              <a:t>VDSAs</a:t>
            </a:r>
          </a:p>
        </p:txBody>
      </p:sp>
      <p:sp>
        <p:nvSpPr>
          <p:cNvPr id="9" name="Oval 7"/>
          <p:cNvSpPr>
            <a:spLocks noChangeArrowheads="1"/>
          </p:cNvSpPr>
          <p:nvPr/>
        </p:nvSpPr>
        <p:spPr bwMode="auto">
          <a:xfrm>
            <a:off x="460375" y="1209675"/>
            <a:ext cx="1022350" cy="577850"/>
          </a:xfrm>
          <a:prstGeom prst="ellipse">
            <a:avLst/>
          </a:prstGeom>
          <a:solidFill>
            <a:srgbClr val="C0C0C0"/>
          </a:solidFill>
          <a:ln w="9525">
            <a:noFill/>
            <a:round/>
            <a:headEnd/>
            <a:tailEnd/>
          </a:ln>
        </p:spPr>
        <p:txBody>
          <a:bodyPr wrap="none" anchor="ctr"/>
          <a:lstStyle/>
          <a:p>
            <a:pPr algn="ctr"/>
            <a:r>
              <a:rPr lang="en-US" sz="1200" b="1" dirty="0">
                <a:latin typeface="Arial" charset="0"/>
                <a:cs typeface="Arial" charset="0"/>
              </a:rPr>
              <a:t>Payers</a:t>
            </a:r>
          </a:p>
          <a:p>
            <a:pPr algn="ctr"/>
            <a:r>
              <a:rPr lang="en-US" sz="1200" b="1" dirty="0">
                <a:latin typeface="Arial" charset="0"/>
                <a:cs typeface="Arial" charset="0"/>
              </a:rPr>
              <a:t>COBAs</a:t>
            </a:r>
          </a:p>
        </p:txBody>
      </p:sp>
      <p:sp>
        <p:nvSpPr>
          <p:cNvPr id="10" name="AutoShape 8"/>
          <p:cNvSpPr>
            <a:spLocks noChangeArrowheads="1"/>
          </p:cNvSpPr>
          <p:nvPr/>
        </p:nvSpPr>
        <p:spPr bwMode="auto">
          <a:xfrm>
            <a:off x="3570288" y="1462088"/>
            <a:ext cx="603250" cy="393700"/>
          </a:xfrm>
          <a:prstGeom prst="foldedCorner">
            <a:avLst>
              <a:gd name="adj" fmla="val 12500"/>
            </a:avLst>
          </a:prstGeom>
          <a:solidFill>
            <a:schemeClr val="accent1"/>
          </a:solidFill>
          <a:ln w="9525">
            <a:solidFill>
              <a:schemeClr val="tx1"/>
            </a:solidFill>
            <a:round/>
            <a:headEnd/>
            <a:tailEnd/>
          </a:ln>
        </p:spPr>
        <p:txBody>
          <a:bodyPr wrap="none" anchor="ctr"/>
          <a:lstStyle/>
          <a:p>
            <a:pPr algn="ctr"/>
            <a:r>
              <a:rPr lang="en-US" sz="1200" b="1" dirty="0">
                <a:solidFill>
                  <a:schemeClr val="bg1"/>
                </a:solidFill>
                <a:latin typeface="Arial" charset="0"/>
                <a:cs typeface="Arial" charset="0"/>
              </a:rPr>
              <a:t>Bene</a:t>
            </a:r>
          </a:p>
          <a:p>
            <a:pPr algn="ctr"/>
            <a:r>
              <a:rPr lang="en-US" sz="1200" b="1" dirty="0">
                <a:solidFill>
                  <a:schemeClr val="bg1"/>
                </a:solidFill>
                <a:latin typeface="Arial" charset="0"/>
                <a:cs typeface="Arial" charset="0"/>
              </a:rPr>
              <a:t>IEQs</a:t>
            </a:r>
          </a:p>
        </p:txBody>
      </p:sp>
      <p:cxnSp>
        <p:nvCxnSpPr>
          <p:cNvPr id="11" name="AutoShape 9"/>
          <p:cNvCxnSpPr>
            <a:cxnSpLocks noChangeShapeType="1"/>
          </p:cNvCxnSpPr>
          <p:nvPr/>
        </p:nvCxnSpPr>
        <p:spPr bwMode="auto">
          <a:xfrm>
            <a:off x="3810000" y="3848100"/>
            <a:ext cx="2438400" cy="0"/>
          </a:xfrm>
          <a:prstGeom prst="straightConnector1">
            <a:avLst/>
          </a:prstGeom>
          <a:noFill/>
          <a:ln w="31750">
            <a:solidFill>
              <a:schemeClr val="tx1"/>
            </a:solidFill>
            <a:round/>
            <a:headEnd/>
            <a:tailEnd type="triangle" w="med" len="med"/>
          </a:ln>
        </p:spPr>
      </p:cxnSp>
      <p:sp>
        <p:nvSpPr>
          <p:cNvPr id="12" name="Rectangle 10"/>
          <p:cNvSpPr>
            <a:spLocks noChangeArrowheads="1"/>
          </p:cNvSpPr>
          <p:nvPr/>
        </p:nvSpPr>
        <p:spPr bwMode="auto">
          <a:xfrm rot="16200000">
            <a:off x="4305300" y="2324100"/>
            <a:ext cx="685800" cy="914400"/>
          </a:xfrm>
          <a:prstGeom prst="rect">
            <a:avLst/>
          </a:prstGeom>
          <a:solidFill>
            <a:srgbClr val="000080"/>
          </a:solidFill>
          <a:ln w="9525">
            <a:noFill/>
            <a:miter lim="800000"/>
            <a:headEnd/>
            <a:tailEnd/>
          </a:ln>
        </p:spPr>
        <p:txBody>
          <a:bodyPr vert="eaVert" anchor="ctr"/>
          <a:lstStyle/>
          <a:p>
            <a:pPr algn="ctr"/>
            <a:r>
              <a:rPr lang="en-US" sz="1000" b="1" dirty="0">
                <a:solidFill>
                  <a:schemeClr val="bg1"/>
                </a:solidFill>
                <a:latin typeface="Arial" charset="0"/>
                <a:cs typeface="Arial" charset="0"/>
              </a:rPr>
              <a:t>E1 Eligibility Query available to pharmacies</a:t>
            </a:r>
          </a:p>
        </p:txBody>
      </p:sp>
      <p:cxnSp>
        <p:nvCxnSpPr>
          <p:cNvPr id="13" name="AutoShape 11"/>
          <p:cNvCxnSpPr>
            <a:cxnSpLocks noChangeShapeType="1"/>
            <a:stCxn id="9" idx="2"/>
          </p:cNvCxnSpPr>
          <p:nvPr/>
        </p:nvCxnSpPr>
        <p:spPr bwMode="auto">
          <a:xfrm rot="10800000" flipH="1" flipV="1">
            <a:off x="460375" y="1498600"/>
            <a:ext cx="1481138" cy="974725"/>
          </a:xfrm>
          <a:prstGeom prst="bentConnector3">
            <a:avLst>
              <a:gd name="adj1" fmla="val -15435"/>
            </a:avLst>
          </a:prstGeom>
          <a:noFill/>
          <a:ln w="25400">
            <a:solidFill>
              <a:schemeClr val="tx1"/>
            </a:solidFill>
            <a:miter lim="800000"/>
            <a:headEnd/>
            <a:tailEnd type="triangle" w="med" len="med"/>
          </a:ln>
        </p:spPr>
      </p:cxnSp>
      <p:cxnSp>
        <p:nvCxnSpPr>
          <p:cNvPr id="14" name="AutoShape 12"/>
          <p:cNvCxnSpPr>
            <a:cxnSpLocks noChangeShapeType="1"/>
            <a:stCxn id="8" idx="6"/>
          </p:cNvCxnSpPr>
          <p:nvPr/>
        </p:nvCxnSpPr>
        <p:spPr bwMode="auto">
          <a:xfrm flipH="1">
            <a:off x="2617788" y="1095375"/>
            <a:ext cx="414337" cy="1257300"/>
          </a:xfrm>
          <a:prstGeom prst="bentConnector4">
            <a:avLst>
              <a:gd name="adj1" fmla="val -55171"/>
              <a:gd name="adj2" fmla="val 34088"/>
            </a:avLst>
          </a:prstGeom>
          <a:noFill/>
          <a:ln w="25400">
            <a:solidFill>
              <a:schemeClr val="tx1"/>
            </a:solidFill>
            <a:miter lim="800000"/>
            <a:headEnd/>
            <a:tailEnd type="triangle" w="med" len="med"/>
          </a:ln>
        </p:spPr>
      </p:cxnSp>
      <p:sp>
        <p:nvSpPr>
          <p:cNvPr id="15" name="Rectangle 13"/>
          <p:cNvSpPr>
            <a:spLocks noChangeArrowheads="1"/>
          </p:cNvSpPr>
          <p:nvPr/>
        </p:nvSpPr>
        <p:spPr bwMode="auto">
          <a:xfrm rot="16200000">
            <a:off x="2190750" y="5124450"/>
            <a:ext cx="190500" cy="762000"/>
          </a:xfrm>
          <a:prstGeom prst="rect">
            <a:avLst/>
          </a:prstGeom>
          <a:solidFill>
            <a:srgbClr val="000080"/>
          </a:solidFill>
          <a:ln w="9525">
            <a:noFill/>
            <a:miter lim="800000"/>
            <a:headEnd/>
            <a:tailEnd/>
          </a:ln>
        </p:spPr>
        <p:txBody>
          <a:bodyPr vert="eaVert" wrap="none" anchor="ctr"/>
          <a:lstStyle/>
          <a:p>
            <a:pPr algn="ctr"/>
            <a:r>
              <a:rPr lang="en-US" sz="1000" b="1" dirty="0">
                <a:solidFill>
                  <a:schemeClr val="bg1"/>
                </a:solidFill>
                <a:latin typeface="Arial" charset="0"/>
                <a:cs typeface="Arial" charset="0"/>
              </a:rPr>
              <a:t>Enrollment</a:t>
            </a:r>
          </a:p>
        </p:txBody>
      </p:sp>
      <p:sp>
        <p:nvSpPr>
          <p:cNvPr id="16" name="Rectangle 14"/>
          <p:cNvSpPr>
            <a:spLocks noChangeArrowheads="1"/>
          </p:cNvSpPr>
          <p:nvPr/>
        </p:nvSpPr>
        <p:spPr bwMode="auto">
          <a:xfrm rot="16200000">
            <a:off x="4112419" y="1924844"/>
            <a:ext cx="177800" cy="395288"/>
          </a:xfrm>
          <a:prstGeom prst="rect">
            <a:avLst/>
          </a:prstGeom>
          <a:solidFill>
            <a:srgbClr val="000080"/>
          </a:solidFill>
          <a:ln w="9525">
            <a:noFill/>
            <a:miter lim="800000"/>
            <a:headEnd/>
            <a:tailEnd/>
          </a:ln>
        </p:spPr>
        <p:txBody>
          <a:bodyPr vert="eaVert" wrap="none" anchor="ctr"/>
          <a:lstStyle/>
          <a:p>
            <a:pPr algn="ctr"/>
            <a:r>
              <a:rPr lang="en-US" sz="1000" b="1" dirty="0">
                <a:solidFill>
                  <a:schemeClr val="bg1"/>
                </a:solidFill>
                <a:latin typeface="Arial" charset="0"/>
                <a:cs typeface="Arial" charset="0"/>
              </a:rPr>
              <a:t>OHI</a:t>
            </a:r>
          </a:p>
        </p:txBody>
      </p:sp>
      <p:cxnSp>
        <p:nvCxnSpPr>
          <p:cNvPr id="17" name="AutoShape 15"/>
          <p:cNvCxnSpPr>
            <a:cxnSpLocks noChangeShapeType="1"/>
          </p:cNvCxnSpPr>
          <p:nvPr/>
        </p:nvCxnSpPr>
        <p:spPr bwMode="auto">
          <a:xfrm rot="16200000" flipH="1">
            <a:off x="2284412" y="4716463"/>
            <a:ext cx="11113" cy="1500188"/>
          </a:xfrm>
          <a:prstGeom prst="bentConnector3">
            <a:avLst>
              <a:gd name="adj1" fmla="val 2157144"/>
            </a:avLst>
          </a:prstGeom>
          <a:noFill/>
          <a:ln w="25400">
            <a:solidFill>
              <a:schemeClr val="tx1"/>
            </a:solidFill>
            <a:miter lim="800000"/>
            <a:headEnd/>
            <a:tailEnd type="triangle" w="med" len="med"/>
          </a:ln>
        </p:spPr>
      </p:cxnSp>
      <p:cxnSp>
        <p:nvCxnSpPr>
          <p:cNvPr id="18" name="AutoShape 16"/>
          <p:cNvCxnSpPr>
            <a:cxnSpLocks noChangeShapeType="1"/>
          </p:cNvCxnSpPr>
          <p:nvPr/>
        </p:nvCxnSpPr>
        <p:spPr bwMode="auto">
          <a:xfrm>
            <a:off x="3151188" y="2987675"/>
            <a:ext cx="354012" cy="517525"/>
          </a:xfrm>
          <a:prstGeom prst="bentConnector2">
            <a:avLst/>
          </a:prstGeom>
          <a:noFill/>
          <a:ln w="25400">
            <a:solidFill>
              <a:schemeClr val="tx1"/>
            </a:solidFill>
            <a:miter lim="800000"/>
            <a:headEnd/>
            <a:tailEnd type="triangle" w="med" len="med"/>
          </a:ln>
        </p:spPr>
      </p:cxnSp>
      <p:cxnSp>
        <p:nvCxnSpPr>
          <p:cNvPr id="19" name="AutoShape 17"/>
          <p:cNvCxnSpPr>
            <a:cxnSpLocks noChangeShapeType="1"/>
            <a:endCxn id="32" idx="3"/>
          </p:cNvCxnSpPr>
          <p:nvPr/>
        </p:nvCxnSpPr>
        <p:spPr bwMode="auto">
          <a:xfrm rot="5400000" flipH="1">
            <a:off x="3048000" y="2852738"/>
            <a:ext cx="787400" cy="546100"/>
          </a:xfrm>
          <a:prstGeom prst="bentConnector2">
            <a:avLst/>
          </a:prstGeom>
          <a:noFill/>
          <a:ln w="25400">
            <a:solidFill>
              <a:schemeClr val="tx1"/>
            </a:solidFill>
            <a:miter lim="800000"/>
            <a:headEnd/>
            <a:tailEnd type="triangle" w="med" len="med"/>
          </a:ln>
        </p:spPr>
      </p:cxnSp>
      <p:sp>
        <p:nvSpPr>
          <p:cNvPr id="20" name="Rectangle 18"/>
          <p:cNvSpPr>
            <a:spLocks noChangeArrowheads="1"/>
          </p:cNvSpPr>
          <p:nvPr/>
        </p:nvSpPr>
        <p:spPr bwMode="auto">
          <a:xfrm rot="16200000">
            <a:off x="1582738" y="1312862"/>
            <a:ext cx="190500" cy="1222375"/>
          </a:xfrm>
          <a:prstGeom prst="rect">
            <a:avLst/>
          </a:prstGeom>
          <a:solidFill>
            <a:srgbClr val="000080"/>
          </a:solidFill>
          <a:ln w="9525">
            <a:noFill/>
            <a:miter lim="800000"/>
            <a:headEnd/>
            <a:tailEnd/>
          </a:ln>
        </p:spPr>
        <p:txBody>
          <a:bodyPr vert="eaVert" wrap="none" anchor="ctr"/>
          <a:lstStyle/>
          <a:p>
            <a:pPr algn="ctr"/>
            <a:r>
              <a:rPr lang="en-US" sz="1000" b="1" dirty="0">
                <a:solidFill>
                  <a:schemeClr val="bg1"/>
                </a:solidFill>
                <a:latin typeface="Arial" charset="0"/>
                <a:cs typeface="Arial" charset="0"/>
              </a:rPr>
              <a:t>Medicare Eligibility</a:t>
            </a:r>
          </a:p>
        </p:txBody>
      </p:sp>
      <p:sp>
        <p:nvSpPr>
          <p:cNvPr id="21" name="Rectangle 19"/>
          <p:cNvSpPr>
            <a:spLocks noChangeArrowheads="1"/>
          </p:cNvSpPr>
          <p:nvPr/>
        </p:nvSpPr>
        <p:spPr bwMode="auto">
          <a:xfrm rot="16200000">
            <a:off x="1012826" y="461962"/>
            <a:ext cx="190500" cy="1222375"/>
          </a:xfrm>
          <a:prstGeom prst="rect">
            <a:avLst/>
          </a:prstGeom>
          <a:solidFill>
            <a:srgbClr val="000080"/>
          </a:solidFill>
          <a:ln w="9525">
            <a:noFill/>
            <a:miter lim="800000"/>
            <a:headEnd/>
            <a:tailEnd/>
          </a:ln>
        </p:spPr>
        <p:txBody>
          <a:bodyPr vert="eaVert" wrap="none" anchor="ctr"/>
          <a:lstStyle/>
          <a:p>
            <a:pPr algn="ctr"/>
            <a:r>
              <a:rPr lang="en-US" sz="1000" b="1" dirty="0">
                <a:solidFill>
                  <a:schemeClr val="bg1"/>
                </a:solidFill>
                <a:latin typeface="Arial" charset="0"/>
                <a:cs typeface="Arial" charset="0"/>
              </a:rPr>
              <a:t>Medicare Eligibility</a:t>
            </a:r>
          </a:p>
        </p:txBody>
      </p:sp>
      <p:sp>
        <p:nvSpPr>
          <p:cNvPr id="22" name="Rectangle 20"/>
          <p:cNvSpPr>
            <a:spLocks noChangeArrowheads="1"/>
          </p:cNvSpPr>
          <p:nvPr/>
        </p:nvSpPr>
        <p:spPr bwMode="auto">
          <a:xfrm rot="16200000">
            <a:off x="3567907" y="354806"/>
            <a:ext cx="171450" cy="1081087"/>
          </a:xfrm>
          <a:prstGeom prst="rect">
            <a:avLst/>
          </a:prstGeom>
          <a:solidFill>
            <a:srgbClr val="000080"/>
          </a:solidFill>
          <a:ln w="9525">
            <a:noFill/>
            <a:miter lim="800000"/>
            <a:headEnd/>
            <a:tailEnd/>
          </a:ln>
        </p:spPr>
        <p:txBody>
          <a:bodyPr vert="eaVert" wrap="none" anchor="ctr"/>
          <a:lstStyle/>
          <a:p>
            <a:pPr algn="ctr"/>
            <a:r>
              <a:rPr lang="en-US" sz="1000" b="1" dirty="0">
                <a:solidFill>
                  <a:schemeClr val="bg1"/>
                </a:solidFill>
                <a:latin typeface="Arial" charset="0"/>
                <a:cs typeface="Arial" charset="0"/>
              </a:rPr>
              <a:t>Enrollment Files</a:t>
            </a:r>
          </a:p>
        </p:txBody>
      </p:sp>
      <p:cxnSp>
        <p:nvCxnSpPr>
          <p:cNvPr id="23" name="AutoShape 21"/>
          <p:cNvCxnSpPr>
            <a:cxnSpLocks noChangeShapeType="1"/>
          </p:cNvCxnSpPr>
          <p:nvPr/>
        </p:nvCxnSpPr>
        <p:spPr bwMode="auto">
          <a:xfrm rot="10800000" flipV="1">
            <a:off x="838200" y="3581400"/>
            <a:ext cx="2057400" cy="1219200"/>
          </a:xfrm>
          <a:prstGeom prst="bentConnector2">
            <a:avLst/>
          </a:prstGeom>
          <a:noFill/>
          <a:ln w="25400">
            <a:solidFill>
              <a:schemeClr val="tx1"/>
            </a:solidFill>
            <a:miter lim="800000"/>
            <a:headEnd type="triangle" w="med" len="med"/>
            <a:tailEnd/>
          </a:ln>
        </p:spPr>
      </p:cxnSp>
      <p:cxnSp>
        <p:nvCxnSpPr>
          <p:cNvPr id="24" name="AutoShape 22"/>
          <p:cNvCxnSpPr>
            <a:cxnSpLocks noChangeShapeType="1"/>
          </p:cNvCxnSpPr>
          <p:nvPr/>
        </p:nvCxnSpPr>
        <p:spPr bwMode="auto">
          <a:xfrm rot="16200000">
            <a:off x="3352800" y="4495800"/>
            <a:ext cx="609600" cy="0"/>
          </a:xfrm>
          <a:prstGeom prst="straightConnector1">
            <a:avLst/>
          </a:prstGeom>
          <a:noFill/>
          <a:ln w="25400">
            <a:solidFill>
              <a:schemeClr val="tx1"/>
            </a:solidFill>
            <a:round/>
            <a:headEnd/>
            <a:tailEnd type="triangle" w="med" len="med"/>
          </a:ln>
        </p:spPr>
      </p:cxnSp>
      <p:cxnSp>
        <p:nvCxnSpPr>
          <p:cNvPr id="25" name="AutoShape 23"/>
          <p:cNvCxnSpPr>
            <a:cxnSpLocks noChangeShapeType="1"/>
            <a:endCxn id="38" idx="1"/>
          </p:cNvCxnSpPr>
          <p:nvPr/>
        </p:nvCxnSpPr>
        <p:spPr bwMode="auto">
          <a:xfrm>
            <a:off x="1785938" y="5124450"/>
            <a:ext cx="989012" cy="0"/>
          </a:xfrm>
          <a:prstGeom prst="straightConnector1">
            <a:avLst/>
          </a:prstGeom>
          <a:noFill/>
          <a:ln w="25400">
            <a:solidFill>
              <a:schemeClr val="tx1"/>
            </a:solidFill>
            <a:round/>
            <a:headEnd/>
            <a:tailEnd type="triangle" w="med" len="med"/>
          </a:ln>
        </p:spPr>
      </p:cxnSp>
      <p:sp>
        <p:nvSpPr>
          <p:cNvPr id="26" name="Rectangle 24"/>
          <p:cNvSpPr>
            <a:spLocks noChangeArrowheads="1"/>
          </p:cNvSpPr>
          <p:nvPr/>
        </p:nvSpPr>
        <p:spPr bwMode="auto">
          <a:xfrm rot="16200000">
            <a:off x="2154238" y="4475162"/>
            <a:ext cx="298450" cy="796925"/>
          </a:xfrm>
          <a:prstGeom prst="rect">
            <a:avLst/>
          </a:prstGeom>
          <a:solidFill>
            <a:srgbClr val="000080"/>
          </a:solidFill>
          <a:ln w="9525">
            <a:noFill/>
            <a:miter lim="800000"/>
            <a:headEnd/>
            <a:tailEnd/>
          </a:ln>
        </p:spPr>
        <p:txBody>
          <a:bodyPr vert="eaVert" anchor="ctr"/>
          <a:lstStyle/>
          <a:p>
            <a:pPr algn="ctr"/>
            <a:r>
              <a:rPr lang="en-US" sz="800" b="1" dirty="0">
                <a:solidFill>
                  <a:schemeClr val="bg1"/>
                </a:solidFill>
                <a:latin typeface="Arial" charset="0"/>
                <a:cs typeface="Arial" charset="0"/>
              </a:rPr>
              <a:t>Change  Transaction</a:t>
            </a:r>
          </a:p>
        </p:txBody>
      </p:sp>
      <p:sp>
        <p:nvSpPr>
          <p:cNvPr id="27" name="Rectangle 25"/>
          <p:cNvSpPr>
            <a:spLocks noChangeArrowheads="1"/>
          </p:cNvSpPr>
          <p:nvPr/>
        </p:nvSpPr>
        <p:spPr bwMode="auto">
          <a:xfrm rot="16200000">
            <a:off x="1981200" y="5181600"/>
            <a:ext cx="609600" cy="1828800"/>
          </a:xfrm>
          <a:prstGeom prst="rect">
            <a:avLst/>
          </a:prstGeom>
          <a:solidFill>
            <a:srgbClr val="000080"/>
          </a:solidFill>
          <a:ln w="9525">
            <a:noFill/>
            <a:miter lim="800000"/>
            <a:headEnd/>
            <a:tailEnd/>
          </a:ln>
        </p:spPr>
        <p:txBody>
          <a:bodyPr vert="eaVert" anchor="ctr"/>
          <a:lstStyle/>
          <a:p>
            <a:pPr algn="ctr"/>
            <a:r>
              <a:rPr lang="en-US" sz="800" b="1" dirty="0">
                <a:solidFill>
                  <a:schemeClr val="bg1"/>
                </a:solidFill>
                <a:latin typeface="Arial" charset="0"/>
                <a:cs typeface="Arial" charset="0"/>
              </a:rPr>
              <a:t>Batch Completion Status Summary Report (24-48 hours after submission)</a:t>
            </a:r>
          </a:p>
          <a:p>
            <a:pPr algn="ctr"/>
            <a:r>
              <a:rPr lang="en-US" sz="800" b="1" dirty="0">
                <a:solidFill>
                  <a:schemeClr val="bg1"/>
                </a:solidFill>
                <a:latin typeface="Arial" charset="0"/>
                <a:cs typeface="Arial" charset="0"/>
              </a:rPr>
              <a:t>TRRs Weekly / Monthly</a:t>
            </a:r>
          </a:p>
        </p:txBody>
      </p:sp>
      <p:sp>
        <p:nvSpPr>
          <p:cNvPr id="28" name="Rectangle 26"/>
          <p:cNvSpPr>
            <a:spLocks noChangeArrowheads="1"/>
          </p:cNvSpPr>
          <p:nvPr/>
        </p:nvSpPr>
        <p:spPr bwMode="auto">
          <a:xfrm rot="16200000">
            <a:off x="3154363" y="3081338"/>
            <a:ext cx="190500" cy="406400"/>
          </a:xfrm>
          <a:prstGeom prst="rect">
            <a:avLst/>
          </a:prstGeom>
          <a:solidFill>
            <a:srgbClr val="000080"/>
          </a:solidFill>
          <a:ln w="9525">
            <a:noFill/>
            <a:miter lim="800000"/>
            <a:headEnd/>
            <a:tailEnd/>
          </a:ln>
        </p:spPr>
        <p:txBody>
          <a:bodyPr vert="eaVert" wrap="none" anchor="ctr"/>
          <a:lstStyle/>
          <a:p>
            <a:pPr algn="ctr"/>
            <a:r>
              <a:rPr lang="en-US" sz="1000" b="1" dirty="0">
                <a:solidFill>
                  <a:schemeClr val="bg1"/>
                </a:solidFill>
                <a:latin typeface="Arial" charset="0"/>
                <a:cs typeface="Arial" charset="0"/>
              </a:rPr>
              <a:t>COB</a:t>
            </a:r>
          </a:p>
        </p:txBody>
      </p:sp>
      <p:sp>
        <p:nvSpPr>
          <p:cNvPr id="29" name="Rectangle 27"/>
          <p:cNvSpPr>
            <a:spLocks noChangeArrowheads="1"/>
          </p:cNvSpPr>
          <p:nvPr/>
        </p:nvSpPr>
        <p:spPr bwMode="auto">
          <a:xfrm rot="16200000">
            <a:off x="1409700" y="2400300"/>
            <a:ext cx="304800" cy="1905000"/>
          </a:xfrm>
          <a:prstGeom prst="rect">
            <a:avLst/>
          </a:prstGeom>
          <a:solidFill>
            <a:srgbClr val="000080"/>
          </a:solidFill>
          <a:ln w="9525">
            <a:noFill/>
            <a:miter lim="800000"/>
            <a:headEnd/>
            <a:tailEnd/>
          </a:ln>
        </p:spPr>
        <p:txBody>
          <a:bodyPr vert="eaVert" wrap="none" anchor="ctr"/>
          <a:lstStyle/>
          <a:p>
            <a:pPr algn="ctr"/>
            <a:r>
              <a:rPr lang="en-US" sz="1000" b="1" dirty="0">
                <a:solidFill>
                  <a:schemeClr val="bg1"/>
                </a:solidFill>
                <a:latin typeface="Arial" charset="0"/>
                <a:cs typeface="Arial" charset="0"/>
              </a:rPr>
              <a:t>Part D Plan </a:t>
            </a:r>
          </a:p>
          <a:p>
            <a:pPr algn="ctr"/>
            <a:r>
              <a:rPr lang="en-US" sz="1000" b="1" dirty="0">
                <a:solidFill>
                  <a:schemeClr val="bg1"/>
                </a:solidFill>
                <a:latin typeface="Arial" charset="0"/>
                <a:cs typeface="Arial" charset="0"/>
              </a:rPr>
              <a:t>RxBIN, RxPCN, RxGRP, RxID</a:t>
            </a:r>
          </a:p>
        </p:txBody>
      </p:sp>
      <p:cxnSp>
        <p:nvCxnSpPr>
          <p:cNvPr id="30" name="AutoShape 28"/>
          <p:cNvCxnSpPr>
            <a:cxnSpLocks noChangeShapeType="1"/>
          </p:cNvCxnSpPr>
          <p:nvPr/>
        </p:nvCxnSpPr>
        <p:spPr bwMode="auto">
          <a:xfrm rot="16200000">
            <a:off x="1733550" y="3638550"/>
            <a:ext cx="952500" cy="1371600"/>
          </a:xfrm>
          <a:prstGeom prst="bentConnector2">
            <a:avLst/>
          </a:prstGeom>
          <a:noFill/>
          <a:ln w="25400">
            <a:solidFill>
              <a:schemeClr val="tx1"/>
            </a:solidFill>
            <a:miter lim="800000"/>
            <a:headEnd type="triangle" w="med" len="med"/>
            <a:tailEnd type="triangle" w="med" len="med"/>
          </a:ln>
        </p:spPr>
      </p:cxnSp>
      <p:cxnSp>
        <p:nvCxnSpPr>
          <p:cNvPr id="31" name="AutoShape 29"/>
          <p:cNvCxnSpPr>
            <a:cxnSpLocks noChangeShapeType="1"/>
            <a:endCxn id="32" idx="1"/>
          </p:cNvCxnSpPr>
          <p:nvPr/>
        </p:nvCxnSpPr>
        <p:spPr bwMode="auto">
          <a:xfrm rot="10800000" flipH="1">
            <a:off x="574675" y="2732088"/>
            <a:ext cx="1363663" cy="2392362"/>
          </a:xfrm>
          <a:prstGeom prst="bentConnector3">
            <a:avLst>
              <a:gd name="adj1" fmla="val -16884"/>
            </a:avLst>
          </a:prstGeom>
          <a:noFill/>
          <a:ln w="25400">
            <a:solidFill>
              <a:schemeClr val="tx1"/>
            </a:solidFill>
            <a:miter lim="800000"/>
            <a:headEnd/>
            <a:tailEnd type="triangle" w="med" len="med"/>
          </a:ln>
        </p:spPr>
      </p:cxnSp>
      <p:sp>
        <p:nvSpPr>
          <p:cNvPr id="32" name="Rectangle 30"/>
          <p:cNvSpPr>
            <a:spLocks noChangeArrowheads="1"/>
          </p:cNvSpPr>
          <p:nvPr/>
        </p:nvSpPr>
        <p:spPr bwMode="auto">
          <a:xfrm>
            <a:off x="1938338" y="2351088"/>
            <a:ext cx="1230312" cy="762000"/>
          </a:xfrm>
          <a:prstGeom prst="rect">
            <a:avLst/>
          </a:prstGeom>
          <a:solidFill>
            <a:srgbClr val="66FF66"/>
          </a:solidFill>
          <a:ln w="9525">
            <a:noFill/>
            <a:miter lim="800000"/>
            <a:headEnd/>
            <a:tailEnd/>
          </a:ln>
        </p:spPr>
        <p:txBody>
          <a:bodyPr wrap="none" anchor="ctr"/>
          <a:lstStyle/>
          <a:p>
            <a:pPr algn="ctr"/>
            <a:r>
              <a:rPr lang="en-US" sz="1200" b="1" dirty="0">
                <a:latin typeface="Arial" charset="0"/>
                <a:cs typeface="Arial" charset="0"/>
              </a:rPr>
              <a:t>COB</a:t>
            </a:r>
          </a:p>
          <a:p>
            <a:pPr algn="ctr"/>
            <a:r>
              <a:rPr lang="en-US" sz="1200" b="1" dirty="0">
                <a:latin typeface="Arial" charset="0"/>
                <a:cs typeface="Arial" charset="0"/>
              </a:rPr>
              <a:t>Contractor</a:t>
            </a:r>
          </a:p>
        </p:txBody>
      </p:sp>
      <p:grpSp>
        <p:nvGrpSpPr>
          <p:cNvPr id="33" name="Group 31"/>
          <p:cNvGrpSpPr>
            <a:grpSpLocks/>
          </p:cNvGrpSpPr>
          <p:nvPr/>
        </p:nvGrpSpPr>
        <p:grpSpPr bwMode="auto">
          <a:xfrm>
            <a:off x="914400" y="3733800"/>
            <a:ext cx="533400" cy="457200"/>
            <a:chOff x="400" y="2257"/>
            <a:chExt cx="504" cy="446"/>
          </a:xfrm>
        </p:grpSpPr>
        <p:sp>
          <p:nvSpPr>
            <p:cNvPr id="34" name="Rectangle 32"/>
            <p:cNvSpPr>
              <a:spLocks noChangeArrowheads="1"/>
            </p:cNvSpPr>
            <p:nvPr/>
          </p:nvSpPr>
          <p:spPr bwMode="auto">
            <a:xfrm>
              <a:off x="400" y="2257"/>
              <a:ext cx="504" cy="446"/>
            </a:xfrm>
            <a:prstGeom prst="rect">
              <a:avLst/>
            </a:prstGeom>
            <a:solidFill>
              <a:srgbClr val="CCFFCC"/>
            </a:solidFill>
            <a:ln w="9525">
              <a:noFill/>
              <a:miter lim="800000"/>
              <a:headEnd/>
              <a:tailEnd/>
            </a:ln>
          </p:spPr>
          <p:txBody>
            <a:bodyPr wrap="none" anchor="ctr"/>
            <a:lstStyle/>
            <a:p>
              <a:pPr algn="ctr"/>
              <a:endParaRPr lang="en-US" sz="800" dirty="0">
                <a:latin typeface="Arial" charset="0"/>
                <a:cs typeface="Arial" charset="0"/>
              </a:endParaRPr>
            </a:p>
          </p:txBody>
        </p:sp>
        <p:sp>
          <p:nvSpPr>
            <p:cNvPr id="35" name="AutoShape 33"/>
            <p:cNvSpPr>
              <a:spLocks noChangeArrowheads="1"/>
            </p:cNvSpPr>
            <p:nvPr/>
          </p:nvSpPr>
          <p:spPr bwMode="auto">
            <a:xfrm>
              <a:off x="463" y="2331"/>
              <a:ext cx="347" cy="311"/>
            </a:xfrm>
            <a:prstGeom prst="can">
              <a:avLst>
                <a:gd name="adj" fmla="val 25000"/>
              </a:avLst>
            </a:prstGeom>
            <a:noFill/>
            <a:ln w="9525">
              <a:solidFill>
                <a:schemeClr val="tx1"/>
              </a:solidFill>
              <a:round/>
              <a:headEnd/>
              <a:tailEnd/>
            </a:ln>
          </p:spPr>
          <p:txBody>
            <a:bodyPr wrap="none" anchor="ctr"/>
            <a:lstStyle/>
            <a:p>
              <a:pPr algn="ctr"/>
              <a:r>
                <a:rPr lang="en-US" sz="800" dirty="0">
                  <a:latin typeface="Arial" charset="0"/>
                  <a:cs typeface="Arial" charset="0"/>
                </a:rPr>
                <a:t>Third</a:t>
              </a:r>
            </a:p>
            <a:p>
              <a:pPr algn="ctr"/>
              <a:r>
                <a:rPr lang="en-US" sz="800" dirty="0">
                  <a:latin typeface="Arial" charset="0"/>
                  <a:cs typeface="Arial" charset="0"/>
                </a:rPr>
                <a:t>Party</a:t>
              </a:r>
            </a:p>
          </p:txBody>
        </p:sp>
      </p:grpSp>
      <p:cxnSp>
        <p:nvCxnSpPr>
          <p:cNvPr id="36" name="AutoShape 34"/>
          <p:cNvCxnSpPr>
            <a:cxnSpLocks noChangeShapeType="1"/>
            <a:stCxn id="38" idx="2"/>
          </p:cNvCxnSpPr>
          <p:nvPr/>
        </p:nvCxnSpPr>
        <p:spPr bwMode="auto">
          <a:xfrm rot="16200000" flipV="1">
            <a:off x="2369344" y="4296569"/>
            <a:ext cx="1587" cy="2378075"/>
          </a:xfrm>
          <a:prstGeom prst="bentConnector3">
            <a:avLst>
              <a:gd name="adj1" fmla="val -64200014"/>
            </a:avLst>
          </a:prstGeom>
          <a:noFill/>
          <a:ln w="25400">
            <a:solidFill>
              <a:schemeClr val="tx1"/>
            </a:solidFill>
            <a:miter lim="800000"/>
            <a:headEnd/>
            <a:tailEnd type="triangle" w="med" len="med"/>
          </a:ln>
        </p:spPr>
      </p:cxnSp>
      <p:cxnSp>
        <p:nvCxnSpPr>
          <p:cNvPr id="37" name="AutoShape 35"/>
          <p:cNvCxnSpPr>
            <a:cxnSpLocks noChangeShapeType="1"/>
          </p:cNvCxnSpPr>
          <p:nvPr/>
        </p:nvCxnSpPr>
        <p:spPr bwMode="auto">
          <a:xfrm flipH="1">
            <a:off x="990600" y="4114800"/>
            <a:ext cx="2743200" cy="1371600"/>
          </a:xfrm>
          <a:prstGeom prst="bentConnector4">
            <a:avLst>
              <a:gd name="adj1" fmla="val -16264"/>
              <a:gd name="adj2" fmla="val 190394"/>
            </a:avLst>
          </a:prstGeom>
          <a:noFill/>
          <a:ln w="25400">
            <a:solidFill>
              <a:schemeClr val="tx1"/>
            </a:solidFill>
            <a:miter lim="800000"/>
            <a:headEnd/>
            <a:tailEnd type="triangle" w="med" len="med"/>
          </a:ln>
        </p:spPr>
      </p:cxnSp>
      <p:sp>
        <p:nvSpPr>
          <p:cNvPr id="38" name="Rectangle 36"/>
          <p:cNvSpPr>
            <a:spLocks noChangeArrowheads="1"/>
          </p:cNvSpPr>
          <p:nvPr/>
        </p:nvSpPr>
        <p:spPr bwMode="auto">
          <a:xfrm>
            <a:off x="2774950" y="4762500"/>
            <a:ext cx="1568450" cy="723900"/>
          </a:xfrm>
          <a:prstGeom prst="rect">
            <a:avLst/>
          </a:prstGeom>
          <a:solidFill>
            <a:srgbClr val="3366FF"/>
          </a:solidFill>
          <a:ln w="9525">
            <a:noFill/>
            <a:miter lim="800000"/>
            <a:headEnd/>
            <a:tailEnd/>
          </a:ln>
        </p:spPr>
        <p:txBody>
          <a:bodyPr wrap="none" anchor="ctr"/>
          <a:lstStyle/>
          <a:p>
            <a:pPr algn="ctr"/>
            <a:r>
              <a:rPr lang="en-US" sz="1200" b="1" dirty="0">
                <a:solidFill>
                  <a:schemeClr val="bg1"/>
                </a:solidFill>
                <a:latin typeface="Arial" charset="0"/>
                <a:cs typeface="Arial" charset="0"/>
              </a:rPr>
              <a:t>MARx</a:t>
            </a:r>
          </a:p>
        </p:txBody>
      </p:sp>
      <p:sp>
        <p:nvSpPr>
          <p:cNvPr id="39" name="AutoShape 37"/>
          <p:cNvSpPr>
            <a:spLocks noChangeArrowheads="1"/>
          </p:cNvSpPr>
          <p:nvPr/>
        </p:nvSpPr>
        <p:spPr bwMode="auto">
          <a:xfrm>
            <a:off x="76200" y="5562600"/>
            <a:ext cx="838200" cy="1295400"/>
          </a:xfrm>
          <a:prstGeom prst="wedgeRoundRectCallout">
            <a:avLst>
              <a:gd name="adj1" fmla="val -12120"/>
              <a:gd name="adj2" fmla="val -80639"/>
              <a:gd name="adj3" fmla="val 16667"/>
            </a:avLst>
          </a:prstGeom>
          <a:solidFill>
            <a:srgbClr val="FFCC00"/>
          </a:solidFill>
          <a:ln w="9525" algn="ctr">
            <a:noFill/>
            <a:miter lim="800000"/>
            <a:headEnd/>
            <a:tailEnd/>
          </a:ln>
        </p:spPr>
        <p:txBody>
          <a:bodyPr anchor="ctr" anchorCtr="1"/>
          <a:lstStyle/>
          <a:p>
            <a:pPr algn="ctr"/>
            <a:r>
              <a:rPr lang="en-US" sz="800" b="1" dirty="0">
                <a:latin typeface="Arial" charset="0"/>
                <a:cs typeface="Arial" charset="0"/>
              </a:rPr>
              <a:t>Plan</a:t>
            </a:r>
          </a:p>
          <a:p>
            <a:pPr algn="ctr"/>
            <a:r>
              <a:rPr lang="en-US" sz="800" b="1" dirty="0">
                <a:latin typeface="Arial" charset="0"/>
                <a:cs typeface="Arial" charset="0"/>
              </a:rPr>
              <a:t>Updates COB/create COB inquiry - use </a:t>
            </a:r>
            <a:r>
              <a:rPr lang="en-US" sz="1000" b="1" dirty="0">
                <a:latin typeface="Arial" charset="0"/>
                <a:cs typeface="Arial" charset="0"/>
              </a:rPr>
              <a:t>ECRS</a:t>
            </a:r>
          </a:p>
          <a:p>
            <a:pPr algn="ctr"/>
            <a:r>
              <a:rPr lang="en-US" sz="800" b="1" dirty="0">
                <a:latin typeface="Arial" charset="0"/>
                <a:cs typeface="Arial" charset="0"/>
              </a:rPr>
              <a:t>or equivalent Flat File submission</a:t>
            </a:r>
          </a:p>
        </p:txBody>
      </p:sp>
      <p:sp>
        <p:nvSpPr>
          <p:cNvPr id="40" name="Rectangle 38"/>
          <p:cNvSpPr>
            <a:spLocks noChangeArrowheads="1"/>
          </p:cNvSpPr>
          <p:nvPr/>
        </p:nvSpPr>
        <p:spPr bwMode="auto">
          <a:xfrm>
            <a:off x="574675" y="4764088"/>
            <a:ext cx="1211263" cy="720725"/>
          </a:xfrm>
          <a:prstGeom prst="rect">
            <a:avLst/>
          </a:prstGeom>
          <a:solidFill>
            <a:srgbClr val="FF99FF"/>
          </a:solidFill>
          <a:ln w="9525">
            <a:noFill/>
            <a:miter lim="800000"/>
            <a:headEnd/>
            <a:tailEnd/>
          </a:ln>
        </p:spPr>
        <p:txBody>
          <a:bodyPr wrap="none" anchor="ctr"/>
          <a:lstStyle/>
          <a:p>
            <a:pPr algn="ctr"/>
            <a:r>
              <a:rPr lang="en-US" sz="1200" b="1" dirty="0">
                <a:latin typeface="Arial" charset="0"/>
                <a:cs typeface="Arial" charset="0"/>
              </a:rPr>
              <a:t>Part D Plan</a:t>
            </a:r>
          </a:p>
        </p:txBody>
      </p:sp>
      <p:cxnSp>
        <p:nvCxnSpPr>
          <p:cNvPr id="41" name="AutoShape 39"/>
          <p:cNvCxnSpPr>
            <a:cxnSpLocks noChangeShapeType="1"/>
          </p:cNvCxnSpPr>
          <p:nvPr/>
        </p:nvCxnSpPr>
        <p:spPr bwMode="auto">
          <a:xfrm rot="16200000">
            <a:off x="6629400" y="-228600"/>
            <a:ext cx="17463" cy="2760663"/>
          </a:xfrm>
          <a:prstGeom prst="bentConnector3">
            <a:avLst>
              <a:gd name="adj1" fmla="val 3327269"/>
            </a:avLst>
          </a:prstGeom>
          <a:noFill/>
          <a:ln w="25400">
            <a:solidFill>
              <a:srgbClr val="333399"/>
            </a:solidFill>
            <a:miter lim="800000"/>
            <a:headEnd/>
            <a:tailEnd type="triangle" w="med" len="med"/>
          </a:ln>
        </p:spPr>
      </p:cxnSp>
      <p:cxnSp>
        <p:nvCxnSpPr>
          <p:cNvPr id="42" name="AutoShape 40"/>
          <p:cNvCxnSpPr>
            <a:cxnSpLocks noChangeShapeType="1"/>
          </p:cNvCxnSpPr>
          <p:nvPr/>
        </p:nvCxnSpPr>
        <p:spPr bwMode="auto">
          <a:xfrm rot="5400000" flipH="1">
            <a:off x="6557963" y="-28575"/>
            <a:ext cx="38100" cy="2324100"/>
          </a:xfrm>
          <a:prstGeom prst="bentConnector3">
            <a:avLst>
              <a:gd name="adj1" fmla="val 700000"/>
            </a:avLst>
          </a:prstGeom>
          <a:noFill/>
          <a:ln w="25400">
            <a:solidFill>
              <a:srgbClr val="000080"/>
            </a:solidFill>
            <a:prstDash val="sysDot"/>
            <a:miter lim="800000"/>
            <a:headEnd/>
            <a:tailEnd type="triangle" w="med" len="med"/>
          </a:ln>
        </p:spPr>
      </p:cxnSp>
      <p:cxnSp>
        <p:nvCxnSpPr>
          <p:cNvPr id="43" name="AutoShape 41"/>
          <p:cNvCxnSpPr>
            <a:cxnSpLocks noChangeShapeType="1"/>
          </p:cNvCxnSpPr>
          <p:nvPr/>
        </p:nvCxnSpPr>
        <p:spPr bwMode="auto">
          <a:xfrm>
            <a:off x="6099175" y="1190625"/>
            <a:ext cx="1216025" cy="2085975"/>
          </a:xfrm>
          <a:prstGeom prst="bentConnector2">
            <a:avLst/>
          </a:prstGeom>
          <a:noFill/>
          <a:ln w="25400">
            <a:solidFill>
              <a:srgbClr val="339933"/>
            </a:solidFill>
            <a:miter lim="800000"/>
            <a:headEnd/>
            <a:tailEnd type="triangle" w="med" len="med"/>
          </a:ln>
        </p:spPr>
      </p:cxnSp>
      <p:cxnSp>
        <p:nvCxnSpPr>
          <p:cNvPr id="44" name="AutoShape 42"/>
          <p:cNvCxnSpPr>
            <a:cxnSpLocks noChangeShapeType="1"/>
          </p:cNvCxnSpPr>
          <p:nvPr/>
        </p:nvCxnSpPr>
        <p:spPr bwMode="auto">
          <a:xfrm flipV="1">
            <a:off x="7543800" y="1698625"/>
            <a:ext cx="301625" cy="1654175"/>
          </a:xfrm>
          <a:prstGeom prst="bentConnector2">
            <a:avLst/>
          </a:prstGeom>
          <a:noFill/>
          <a:ln w="25400">
            <a:solidFill>
              <a:srgbClr val="339933"/>
            </a:solidFill>
            <a:miter lim="800000"/>
            <a:headEnd/>
            <a:tailEnd type="triangle" w="med" len="med"/>
          </a:ln>
        </p:spPr>
      </p:cxnSp>
      <p:cxnSp>
        <p:nvCxnSpPr>
          <p:cNvPr id="45" name="AutoShape 43"/>
          <p:cNvCxnSpPr>
            <a:cxnSpLocks noChangeShapeType="1"/>
          </p:cNvCxnSpPr>
          <p:nvPr/>
        </p:nvCxnSpPr>
        <p:spPr bwMode="auto">
          <a:xfrm rot="5400000">
            <a:off x="6945313" y="2400300"/>
            <a:ext cx="1779587" cy="430213"/>
          </a:xfrm>
          <a:prstGeom prst="bentConnector2">
            <a:avLst/>
          </a:prstGeom>
          <a:noFill/>
          <a:ln w="25400">
            <a:solidFill>
              <a:srgbClr val="339933"/>
            </a:solidFill>
            <a:prstDash val="sysDot"/>
            <a:miter lim="800000"/>
            <a:headEnd/>
            <a:tailEnd type="triangle" w="med" len="med"/>
          </a:ln>
        </p:spPr>
      </p:cxnSp>
      <p:cxnSp>
        <p:nvCxnSpPr>
          <p:cNvPr id="46" name="AutoShape 44"/>
          <p:cNvCxnSpPr>
            <a:cxnSpLocks noChangeShapeType="1"/>
          </p:cNvCxnSpPr>
          <p:nvPr/>
        </p:nvCxnSpPr>
        <p:spPr bwMode="auto">
          <a:xfrm rot="5400000" flipH="1">
            <a:off x="5696744" y="1886744"/>
            <a:ext cx="1782762" cy="996950"/>
          </a:xfrm>
          <a:prstGeom prst="bentConnector2">
            <a:avLst/>
          </a:prstGeom>
          <a:noFill/>
          <a:ln w="25400">
            <a:solidFill>
              <a:srgbClr val="339933"/>
            </a:solidFill>
            <a:prstDash val="sysDot"/>
            <a:miter lim="800000"/>
            <a:headEnd/>
            <a:tailEnd type="triangle" w="med" len="med"/>
          </a:ln>
        </p:spPr>
      </p:cxnSp>
      <p:cxnSp>
        <p:nvCxnSpPr>
          <p:cNvPr id="47" name="AutoShape 45"/>
          <p:cNvCxnSpPr>
            <a:cxnSpLocks noChangeShapeType="1"/>
          </p:cNvCxnSpPr>
          <p:nvPr/>
        </p:nvCxnSpPr>
        <p:spPr bwMode="auto">
          <a:xfrm rot="16200000" flipH="1">
            <a:off x="5588001" y="1930400"/>
            <a:ext cx="1681162" cy="1011237"/>
          </a:xfrm>
          <a:prstGeom prst="bentConnector3">
            <a:avLst>
              <a:gd name="adj1" fmla="val 49954"/>
            </a:avLst>
          </a:prstGeom>
          <a:noFill/>
          <a:ln w="25400">
            <a:solidFill>
              <a:schemeClr val="tx1"/>
            </a:solidFill>
            <a:miter lim="800000"/>
            <a:headEnd/>
            <a:tailEnd type="triangle" w="med" len="med"/>
          </a:ln>
        </p:spPr>
      </p:cxnSp>
      <p:cxnSp>
        <p:nvCxnSpPr>
          <p:cNvPr id="48" name="AutoShape 46"/>
          <p:cNvCxnSpPr>
            <a:cxnSpLocks noChangeShapeType="1"/>
          </p:cNvCxnSpPr>
          <p:nvPr/>
        </p:nvCxnSpPr>
        <p:spPr bwMode="auto">
          <a:xfrm rot="5400000" flipH="1">
            <a:off x="5297488" y="1963737"/>
            <a:ext cx="1792288" cy="1001713"/>
          </a:xfrm>
          <a:prstGeom prst="bentConnector3">
            <a:avLst>
              <a:gd name="adj1" fmla="val 28519"/>
            </a:avLst>
          </a:prstGeom>
          <a:noFill/>
          <a:ln w="25400">
            <a:solidFill>
              <a:schemeClr val="tx1"/>
            </a:solidFill>
            <a:prstDash val="sysDot"/>
            <a:miter lim="800000"/>
            <a:headEnd/>
            <a:tailEnd type="triangle" w="med" len="med"/>
          </a:ln>
        </p:spPr>
      </p:cxnSp>
      <p:cxnSp>
        <p:nvCxnSpPr>
          <p:cNvPr id="49" name="AutoShape 47"/>
          <p:cNvCxnSpPr>
            <a:cxnSpLocks noChangeShapeType="1"/>
          </p:cNvCxnSpPr>
          <p:nvPr/>
        </p:nvCxnSpPr>
        <p:spPr bwMode="auto">
          <a:xfrm rot="5400000">
            <a:off x="6438900" y="4381500"/>
            <a:ext cx="990600" cy="0"/>
          </a:xfrm>
          <a:prstGeom prst="straightConnector1">
            <a:avLst/>
          </a:prstGeom>
          <a:noFill/>
          <a:ln w="25400">
            <a:solidFill>
              <a:schemeClr val="tx1"/>
            </a:solidFill>
            <a:round/>
            <a:headEnd/>
            <a:tailEnd type="triangle" w="med" len="med"/>
          </a:ln>
        </p:spPr>
      </p:cxnSp>
      <p:cxnSp>
        <p:nvCxnSpPr>
          <p:cNvPr id="50" name="AutoShape 48"/>
          <p:cNvCxnSpPr>
            <a:cxnSpLocks noChangeShapeType="1"/>
          </p:cNvCxnSpPr>
          <p:nvPr/>
        </p:nvCxnSpPr>
        <p:spPr bwMode="auto">
          <a:xfrm rot="16200000">
            <a:off x="6249194" y="4401344"/>
            <a:ext cx="954088" cy="0"/>
          </a:xfrm>
          <a:prstGeom prst="straightConnector1">
            <a:avLst/>
          </a:prstGeom>
          <a:noFill/>
          <a:ln w="25400">
            <a:solidFill>
              <a:schemeClr val="tx1"/>
            </a:solidFill>
            <a:prstDash val="sysDot"/>
            <a:round/>
            <a:headEnd/>
            <a:tailEnd type="triangle" w="med" len="med"/>
          </a:ln>
        </p:spPr>
      </p:cxnSp>
      <p:cxnSp>
        <p:nvCxnSpPr>
          <p:cNvPr id="51" name="AutoShape 49"/>
          <p:cNvCxnSpPr>
            <a:cxnSpLocks noChangeShapeType="1"/>
          </p:cNvCxnSpPr>
          <p:nvPr/>
        </p:nvCxnSpPr>
        <p:spPr bwMode="auto">
          <a:xfrm rot="5400000" flipH="1" flipV="1">
            <a:off x="6669088" y="2344738"/>
            <a:ext cx="2220912" cy="957262"/>
          </a:xfrm>
          <a:prstGeom prst="bentConnector3">
            <a:avLst>
              <a:gd name="adj1" fmla="val -10292"/>
            </a:avLst>
          </a:prstGeom>
          <a:noFill/>
          <a:ln w="25400">
            <a:solidFill>
              <a:srgbClr val="FF0000"/>
            </a:solidFill>
            <a:miter lim="800000"/>
            <a:headEnd/>
            <a:tailEnd type="triangle" w="med" len="med"/>
          </a:ln>
        </p:spPr>
      </p:cxnSp>
      <p:cxnSp>
        <p:nvCxnSpPr>
          <p:cNvPr id="52" name="AutoShape 50"/>
          <p:cNvCxnSpPr>
            <a:cxnSpLocks noChangeShapeType="1"/>
          </p:cNvCxnSpPr>
          <p:nvPr/>
        </p:nvCxnSpPr>
        <p:spPr bwMode="auto">
          <a:xfrm rot="5400000">
            <a:off x="6666706" y="2126457"/>
            <a:ext cx="2212975" cy="1408112"/>
          </a:xfrm>
          <a:prstGeom prst="bentConnector3">
            <a:avLst>
              <a:gd name="adj1" fmla="val 127977"/>
            </a:avLst>
          </a:prstGeom>
          <a:noFill/>
          <a:ln w="25400">
            <a:solidFill>
              <a:srgbClr val="FF0000"/>
            </a:solidFill>
            <a:prstDash val="sysDot"/>
            <a:miter lim="800000"/>
            <a:headEnd/>
            <a:tailEnd type="triangle" w="med" len="med"/>
          </a:ln>
        </p:spPr>
      </p:cxnSp>
      <p:cxnSp>
        <p:nvCxnSpPr>
          <p:cNvPr id="53" name="AutoShape 51"/>
          <p:cNvCxnSpPr>
            <a:cxnSpLocks noChangeShapeType="1"/>
          </p:cNvCxnSpPr>
          <p:nvPr/>
        </p:nvCxnSpPr>
        <p:spPr bwMode="auto">
          <a:xfrm rot="16200000" flipH="1">
            <a:off x="4946651" y="2127250"/>
            <a:ext cx="1839912" cy="763587"/>
          </a:xfrm>
          <a:prstGeom prst="bentConnector2">
            <a:avLst/>
          </a:prstGeom>
          <a:noFill/>
          <a:ln w="25400">
            <a:solidFill>
              <a:srgbClr val="993366"/>
            </a:solidFill>
            <a:miter lim="800000"/>
            <a:headEnd/>
            <a:tailEnd type="triangle" w="med" len="med"/>
          </a:ln>
        </p:spPr>
      </p:cxnSp>
      <p:sp>
        <p:nvSpPr>
          <p:cNvPr id="54" name="Rectangle 52"/>
          <p:cNvSpPr>
            <a:spLocks noChangeArrowheads="1"/>
          </p:cNvSpPr>
          <p:nvPr/>
        </p:nvSpPr>
        <p:spPr bwMode="auto">
          <a:xfrm>
            <a:off x="5791200" y="5562600"/>
            <a:ext cx="879475" cy="493713"/>
          </a:xfrm>
          <a:prstGeom prst="rect">
            <a:avLst/>
          </a:prstGeom>
          <a:solidFill>
            <a:srgbClr val="FFFF00"/>
          </a:solidFill>
          <a:ln w="9525">
            <a:noFill/>
            <a:miter lim="800000"/>
            <a:headEnd/>
            <a:tailEnd/>
          </a:ln>
        </p:spPr>
        <p:txBody>
          <a:bodyPr wrap="none" anchor="ctr"/>
          <a:lstStyle/>
          <a:p>
            <a:pPr algn="ctr"/>
            <a:r>
              <a:rPr lang="en-US" sz="1200" b="1" dirty="0">
                <a:latin typeface="Arial" charset="0"/>
                <a:cs typeface="Arial" charset="0"/>
              </a:rPr>
              <a:t>DDPS</a:t>
            </a:r>
          </a:p>
        </p:txBody>
      </p:sp>
      <p:cxnSp>
        <p:nvCxnSpPr>
          <p:cNvPr id="55" name="AutoShape 53"/>
          <p:cNvCxnSpPr>
            <a:cxnSpLocks noChangeShapeType="1"/>
            <a:endCxn id="54" idx="3"/>
          </p:cNvCxnSpPr>
          <p:nvPr/>
        </p:nvCxnSpPr>
        <p:spPr bwMode="auto">
          <a:xfrm flipH="1">
            <a:off x="6670675" y="1355725"/>
            <a:ext cx="1611313" cy="4454525"/>
          </a:xfrm>
          <a:prstGeom prst="bentConnector3">
            <a:avLst>
              <a:gd name="adj1" fmla="val -26995"/>
            </a:avLst>
          </a:prstGeom>
          <a:noFill/>
          <a:ln w="25400">
            <a:solidFill>
              <a:srgbClr val="000080"/>
            </a:solidFill>
            <a:miter lim="800000"/>
            <a:headEnd/>
            <a:tailEnd type="triangle" w="med" len="med"/>
          </a:ln>
        </p:spPr>
      </p:cxnSp>
      <p:cxnSp>
        <p:nvCxnSpPr>
          <p:cNvPr id="56" name="AutoShape 54"/>
          <p:cNvCxnSpPr>
            <a:cxnSpLocks noChangeShapeType="1"/>
            <a:stCxn id="6" idx="2"/>
            <a:endCxn id="54" idx="1"/>
          </p:cNvCxnSpPr>
          <p:nvPr/>
        </p:nvCxnSpPr>
        <p:spPr bwMode="auto">
          <a:xfrm rot="5400000">
            <a:off x="5176837" y="4586288"/>
            <a:ext cx="1838325" cy="609600"/>
          </a:xfrm>
          <a:prstGeom prst="bentConnector4">
            <a:avLst>
              <a:gd name="adj1" fmla="val 43005"/>
              <a:gd name="adj2" fmla="val 137500"/>
            </a:avLst>
          </a:prstGeom>
          <a:noFill/>
          <a:ln w="25400">
            <a:solidFill>
              <a:srgbClr val="993300"/>
            </a:solidFill>
            <a:miter lim="800000"/>
            <a:headEnd/>
            <a:tailEnd type="triangle" w="med" len="med"/>
          </a:ln>
        </p:spPr>
      </p:cxnSp>
      <p:sp>
        <p:nvSpPr>
          <p:cNvPr id="57" name="Rectangle 55"/>
          <p:cNvSpPr>
            <a:spLocks noChangeArrowheads="1"/>
          </p:cNvSpPr>
          <p:nvPr/>
        </p:nvSpPr>
        <p:spPr bwMode="auto">
          <a:xfrm rot="16200000">
            <a:off x="7122319" y="5374481"/>
            <a:ext cx="177800" cy="401638"/>
          </a:xfrm>
          <a:prstGeom prst="rect">
            <a:avLst/>
          </a:prstGeom>
          <a:solidFill>
            <a:srgbClr val="000080"/>
          </a:solidFill>
          <a:ln w="9525">
            <a:noFill/>
            <a:miter lim="800000"/>
            <a:headEnd/>
            <a:tailEnd/>
          </a:ln>
        </p:spPr>
        <p:txBody>
          <a:bodyPr vert="eaVert" wrap="none" anchor="ctr"/>
          <a:lstStyle/>
          <a:p>
            <a:pPr algn="ctr"/>
            <a:r>
              <a:rPr lang="en-US" sz="1000" b="1" dirty="0">
                <a:solidFill>
                  <a:schemeClr val="bg1"/>
                </a:solidFill>
                <a:latin typeface="Arial" charset="0"/>
                <a:cs typeface="Arial" charset="0"/>
              </a:rPr>
              <a:t>PDE</a:t>
            </a:r>
          </a:p>
        </p:txBody>
      </p:sp>
      <p:sp>
        <p:nvSpPr>
          <p:cNvPr id="58" name="Rectangle 56"/>
          <p:cNvSpPr>
            <a:spLocks noChangeArrowheads="1"/>
          </p:cNvSpPr>
          <p:nvPr/>
        </p:nvSpPr>
        <p:spPr bwMode="auto">
          <a:xfrm rot="16200000">
            <a:off x="6239669" y="2124869"/>
            <a:ext cx="193675" cy="1042987"/>
          </a:xfrm>
          <a:prstGeom prst="rect">
            <a:avLst/>
          </a:prstGeom>
          <a:solidFill>
            <a:srgbClr val="000080"/>
          </a:solidFill>
          <a:ln w="9525">
            <a:noFill/>
            <a:miter lim="800000"/>
            <a:headEnd/>
            <a:tailEnd/>
          </a:ln>
        </p:spPr>
        <p:txBody>
          <a:bodyPr vert="eaVert" wrap="none" anchor="ctr"/>
          <a:lstStyle/>
          <a:p>
            <a:pPr algn="ctr"/>
            <a:r>
              <a:rPr lang="en-US" sz="1000" b="1" dirty="0">
                <a:solidFill>
                  <a:schemeClr val="bg1"/>
                </a:solidFill>
                <a:latin typeface="Arial" charset="0"/>
                <a:cs typeface="Arial" charset="0"/>
              </a:rPr>
              <a:t>Second Claim…</a:t>
            </a:r>
          </a:p>
        </p:txBody>
      </p:sp>
      <p:sp>
        <p:nvSpPr>
          <p:cNvPr id="59" name="Rectangle 57"/>
          <p:cNvSpPr>
            <a:spLocks noChangeArrowheads="1"/>
          </p:cNvSpPr>
          <p:nvPr/>
        </p:nvSpPr>
        <p:spPr bwMode="auto">
          <a:xfrm rot="16200000">
            <a:off x="6565107" y="821531"/>
            <a:ext cx="190500" cy="1027113"/>
          </a:xfrm>
          <a:prstGeom prst="rect">
            <a:avLst/>
          </a:prstGeom>
          <a:solidFill>
            <a:srgbClr val="000080"/>
          </a:solidFill>
          <a:ln w="9525">
            <a:noFill/>
            <a:miter lim="800000"/>
            <a:headEnd/>
            <a:tailEnd/>
          </a:ln>
        </p:spPr>
        <p:txBody>
          <a:bodyPr vert="eaVert" wrap="none" anchor="ctr"/>
          <a:lstStyle/>
          <a:p>
            <a:pPr algn="ctr"/>
            <a:r>
              <a:rPr lang="en-US" sz="1000" b="1" dirty="0">
                <a:solidFill>
                  <a:schemeClr val="bg1"/>
                </a:solidFill>
                <a:latin typeface="Arial" charset="0"/>
                <a:cs typeface="Arial" charset="0"/>
              </a:rPr>
              <a:t>Primary Claim</a:t>
            </a:r>
          </a:p>
        </p:txBody>
      </p:sp>
      <p:sp>
        <p:nvSpPr>
          <p:cNvPr id="60" name="Rectangle 58"/>
          <p:cNvSpPr>
            <a:spLocks noChangeArrowheads="1"/>
          </p:cNvSpPr>
          <p:nvPr/>
        </p:nvSpPr>
        <p:spPr bwMode="auto">
          <a:xfrm rot="16200000">
            <a:off x="6503988" y="-219075"/>
            <a:ext cx="188912" cy="1906588"/>
          </a:xfrm>
          <a:prstGeom prst="rect">
            <a:avLst/>
          </a:prstGeom>
          <a:solidFill>
            <a:srgbClr val="000080"/>
          </a:solidFill>
          <a:ln w="9525">
            <a:noFill/>
            <a:miter lim="800000"/>
            <a:headEnd/>
            <a:tailEnd/>
          </a:ln>
        </p:spPr>
        <p:txBody>
          <a:bodyPr vert="eaVert" wrap="none" anchor="ctr"/>
          <a:lstStyle/>
          <a:p>
            <a:pPr algn="ctr"/>
            <a:r>
              <a:rPr lang="en-US" sz="1000" b="1" dirty="0">
                <a:solidFill>
                  <a:schemeClr val="bg1"/>
                </a:solidFill>
                <a:latin typeface="Arial" charset="0"/>
                <a:cs typeface="Arial" charset="0"/>
              </a:rPr>
              <a:t>Primary Claim-Direct Connect</a:t>
            </a:r>
          </a:p>
        </p:txBody>
      </p:sp>
      <p:sp>
        <p:nvSpPr>
          <p:cNvPr id="61" name="Rectangle 59"/>
          <p:cNvSpPr>
            <a:spLocks noChangeArrowheads="1"/>
          </p:cNvSpPr>
          <p:nvPr/>
        </p:nvSpPr>
        <p:spPr bwMode="auto">
          <a:xfrm>
            <a:off x="5068888" y="1104900"/>
            <a:ext cx="1049337" cy="487363"/>
          </a:xfrm>
          <a:prstGeom prst="rect">
            <a:avLst/>
          </a:prstGeom>
          <a:solidFill>
            <a:srgbClr val="FFCC66"/>
          </a:solidFill>
          <a:ln w="9525">
            <a:noFill/>
            <a:miter lim="800000"/>
            <a:headEnd/>
            <a:tailEnd/>
          </a:ln>
        </p:spPr>
        <p:txBody>
          <a:bodyPr wrap="none" anchor="ctr"/>
          <a:lstStyle/>
          <a:p>
            <a:pPr algn="ctr"/>
            <a:r>
              <a:rPr lang="en-US" sz="1200" b="1" dirty="0">
                <a:latin typeface="Arial" charset="0"/>
                <a:cs typeface="Arial" charset="0"/>
              </a:rPr>
              <a:t>Pharmacy</a:t>
            </a:r>
          </a:p>
        </p:txBody>
      </p:sp>
      <p:sp>
        <p:nvSpPr>
          <p:cNvPr id="62" name="Rectangle 60"/>
          <p:cNvSpPr>
            <a:spLocks noChangeArrowheads="1"/>
          </p:cNvSpPr>
          <p:nvPr/>
        </p:nvSpPr>
        <p:spPr bwMode="auto">
          <a:xfrm rot="16200000">
            <a:off x="7658100" y="4610100"/>
            <a:ext cx="762000" cy="990600"/>
          </a:xfrm>
          <a:prstGeom prst="rect">
            <a:avLst/>
          </a:prstGeom>
          <a:solidFill>
            <a:srgbClr val="000080"/>
          </a:solidFill>
          <a:ln w="9525">
            <a:noFill/>
            <a:miter lim="800000"/>
            <a:headEnd/>
            <a:tailEnd/>
          </a:ln>
        </p:spPr>
        <p:txBody>
          <a:bodyPr vert="eaVert" anchor="ctr"/>
          <a:lstStyle/>
          <a:p>
            <a:pPr algn="ctr"/>
            <a:r>
              <a:rPr lang="en-US" sz="1000" b="1" dirty="0">
                <a:solidFill>
                  <a:schemeClr val="bg1"/>
                </a:solidFill>
                <a:latin typeface="Arial" charset="0"/>
                <a:cs typeface="Arial" charset="0"/>
              </a:rPr>
              <a:t>Secondary Payers may create N to TF in certain situations</a:t>
            </a:r>
          </a:p>
        </p:txBody>
      </p:sp>
      <p:sp>
        <p:nvSpPr>
          <p:cNvPr id="63" name="Rectangle 61"/>
          <p:cNvSpPr>
            <a:spLocks noChangeArrowheads="1"/>
          </p:cNvSpPr>
          <p:nvPr/>
        </p:nvSpPr>
        <p:spPr bwMode="auto">
          <a:xfrm rot="16200000">
            <a:off x="6509544" y="881856"/>
            <a:ext cx="177800" cy="395288"/>
          </a:xfrm>
          <a:prstGeom prst="rect">
            <a:avLst/>
          </a:prstGeom>
          <a:solidFill>
            <a:srgbClr val="FF0000"/>
          </a:solidFill>
          <a:ln w="9525">
            <a:noFill/>
            <a:miter lim="800000"/>
            <a:headEnd/>
            <a:tailEnd/>
          </a:ln>
        </p:spPr>
        <p:txBody>
          <a:bodyPr vert="eaVert" wrap="none" anchor="ctr"/>
          <a:lstStyle/>
          <a:p>
            <a:pPr algn="ctr"/>
            <a:r>
              <a:rPr lang="en-US" sz="1000" b="1" dirty="0">
                <a:solidFill>
                  <a:schemeClr val="bg1"/>
                </a:solidFill>
                <a:latin typeface="Arial" charset="0"/>
                <a:cs typeface="Arial" charset="0"/>
              </a:rPr>
              <a:t>-OR-</a:t>
            </a:r>
          </a:p>
        </p:txBody>
      </p:sp>
      <p:sp>
        <p:nvSpPr>
          <p:cNvPr id="64" name="Oval 62"/>
          <p:cNvSpPr>
            <a:spLocks noChangeArrowheads="1"/>
          </p:cNvSpPr>
          <p:nvPr/>
        </p:nvSpPr>
        <p:spPr bwMode="auto">
          <a:xfrm>
            <a:off x="6264275" y="4849813"/>
            <a:ext cx="1196975" cy="615950"/>
          </a:xfrm>
          <a:prstGeom prst="ellipse">
            <a:avLst/>
          </a:prstGeom>
          <a:solidFill>
            <a:srgbClr val="C0C0C0"/>
          </a:solidFill>
          <a:ln w="9525">
            <a:noFill/>
            <a:round/>
            <a:headEnd/>
            <a:tailEnd/>
          </a:ln>
        </p:spPr>
        <p:txBody>
          <a:bodyPr wrap="none" anchor="ctr"/>
          <a:lstStyle/>
          <a:p>
            <a:pPr algn="ctr"/>
            <a:r>
              <a:rPr lang="en-US" sz="1200" b="1" dirty="0">
                <a:latin typeface="Arial" charset="0"/>
                <a:cs typeface="Arial" charset="0"/>
              </a:rPr>
              <a:t>Secondary</a:t>
            </a:r>
            <a:br>
              <a:rPr lang="en-US" sz="1200" b="1" dirty="0">
                <a:latin typeface="Arial" charset="0"/>
                <a:cs typeface="Arial" charset="0"/>
              </a:rPr>
            </a:br>
            <a:r>
              <a:rPr lang="en-US" sz="1200" b="1" dirty="0">
                <a:latin typeface="Arial" charset="0"/>
                <a:cs typeface="Arial" charset="0"/>
              </a:rPr>
              <a:t>Payer(s)</a:t>
            </a:r>
          </a:p>
        </p:txBody>
      </p:sp>
      <p:grpSp>
        <p:nvGrpSpPr>
          <p:cNvPr id="65" name="Group 63"/>
          <p:cNvGrpSpPr>
            <a:grpSpLocks/>
          </p:cNvGrpSpPr>
          <p:nvPr/>
        </p:nvGrpSpPr>
        <p:grpSpPr bwMode="auto">
          <a:xfrm>
            <a:off x="7086600" y="6172200"/>
            <a:ext cx="1676400" cy="685800"/>
            <a:chOff x="4080" y="3696"/>
            <a:chExt cx="1440" cy="528"/>
          </a:xfrm>
        </p:grpSpPr>
        <p:sp>
          <p:nvSpPr>
            <p:cNvPr id="66" name="Text Box 64"/>
            <p:cNvSpPr txBox="1">
              <a:spLocks noChangeArrowheads="1"/>
            </p:cNvSpPr>
            <p:nvPr/>
          </p:nvSpPr>
          <p:spPr bwMode="auto">
            <a:xfrm>
              <a:off x="4080" y="3696"/>
              <a:ext cx="1440" cy="528"/>
            </a:xfrm>
            <a:prstGeom prst="rect">
              <a:avLst/>
            </a:prstGeom>
            <a:noFill/>
            <a:ln w="9525">
              <a:solidFill>
                <a:schemeClr val="tx1"/>
              </a:solidFill>
              <a:miter lim="800000"/>
              <a:headEnd/>
              <a:tailEnd/>
            </a:ln>
          </p:spPr>
          <p:txBody>
            <a:bodyPr wrap="none"/>
            <a:lstStyle/>
            <a:p>
              <a:pPr algn="ctr"/>
              <a:endParaRPr lang="en-US" sz="1200" b="1" dirty="0">
                <a:solidFill>
                  <a:schemeClr val="tx2"/>
                </a:solidFill>
                <a:latin typeface="Arial" charset="0"/>
                <a:cs typeface="Arial" charset="0"/>
              </a:endParaRPr>
            </a:p>
            <a:p>
              <a:pPr algn="ctr"/>
              <a:r>
                <a:rPr lang="en-US" sz="800" b="1" dirty="0">
                  <a:solidFill>
                    <a:schemeClr val="tx2"/>
                  </a:solidFill>
                  <a:latin typeface="Arial" charset="0"/>
                  <a:cs typeface="Arial" charset="0"/>
                </a:rPr>
                <a:t>Solid = Request transaction</a:t>
              </a:r>
            </a:p>
            <a:p>
              <a:pPr algn="ctr"/>
              <a:endParaRPr lang="en-US" sz="800" b="1" dirty="0">
                <a:solidFill>
                  <a:schemeClr val="tx2"/>
                </a:solidFill>
                <a:latin typeface="Arial" charset="0"/>
                <a:cs typeface="Arial" charset="0"/>
              </a:endParaRPr>
            </a:p>
            <a:p>
              <a:pPr algn="ctr"/>
              <a:r>
                <a:rPr lang="en-US" sz="800" b="1" dirty="0">
                  <a:solidFill>
                    <a:schemeClr val="tx2"/>
                  </a:solidFill>
                  <a:latin typeface="Arial" charset="0"/>
                  <a:cs typeface="Arial" charset="0"/>
                </a:rPr>
                <a:t>Dashed = Response transaction</a:t>
              </a:r>
            </a:p>
          </p:txBody>
        </p:sp>
        <p:sp>
          <p:nvSpPr>
            <p:cNvPr id="67" name="Line 65"/>
            <p:cNvSpPr>
              <a:spLocks noChangeShapeType="1"/>
            </p:cNvSpPr>
            <p:nvPr/>
          </p:nvSpPr>
          <p:spPr bwMode="auto">
            <a:xfrm>
              <a:off x="4560" y="4032"/>
              <a:ext cx="816" cy="0"/>
            </a:xfrm>
            <a:prstGeom prst="line">
              <a:avLst/>
            </a:prstGeom>
            <a:noFill/>
            <a:ln w="25400">
              <a:solidFill>
                <a:schemeClr val="tx1"/>
              </a:solidFill>
              <a:prstDash val="sysDot"/>
              <a:round/>
              <a:headEnd/>
              <a:tailEnd type="triangle" w="med" len="med"/>
            </a:ln>
          </p:spPr>
          <p:txBody>
            <a:bodyPr/>
            <a:lstStyle/>
            <a:p>
              <a:endParaRPr lang="en-US" dirty="0"/>
            </a:p>
          </p:txBody>
        </p:sp>
        <p:sp>
          <p:nvSpPr>
            <p:cNvPr id="68" name="Line 66"/>
            <p:cNvSpPr>
              <a:spLocks noChangeShapeType="1"/>
            </p:cNvSpPr>
            <p:nvPr/>
          </p:nvSpPr>
          <p:spPr bwMode="auto">
            <a:xfrm>
              <a:off x="4560" y="3792"/>
              <a:ext cx="816" cy="0"/>
            </a:xfrm>
            <a:prstGeom prst="line">
              <a:avLst/>
            </a:prstGeom>
            <a:noFill/>
            <a:ln w="25400">
              <a:solidFill>
                <a:schemeClr val="tx1"/>
              </a:solidFill>
              <a:round/>
              <a:headEnd/>
              <a:tailEnd type="triangle" w="med" len="med"/>
            </a:ln>
          </p:spPr>
          <p:txBody>
            <a:bodyPr/>
            <a:lstStyle/>
            <a:p>
              <a:endParaRPr lang="en-US" dirty="0"/>
            </a:p>
          </p:txBody>
        </p:sp>
      </p:grpSp>
      <p:sp>
        <p:nvSpPr>
          <p:cNvPr id="69" name="Rectangle 67"/>
          <p:cNvSpPr>
            <a:spLocks noChangeArrowheads="1"/>
          </p:cNvSpPr>
          <p:nvPr/>
        </p:nvSpPr>
        <p:spPr bwMode="auto">
          <a:xfrm rot="16200000">
            <a:off x="4979194" y="4850606"/>
            <a:ext cx="177800" cy="839788"/>
          </a:xfrm>
          <a:prstGeom prst="rect">
            <a:avLst/>
          </a:prstGeom>
          <a:solidFill>
            <a:srgbClr val="000080"/>
          </a:solidFill>
          <a:ln w="9525">
            <a:noFill/>
            <a:miter lim="800000"/>
            <a:headEnd/>
            <a:tailEnd/>
          </a:ln>
        </p:spPr>
        <p:txBody>
          <a:bodyPr vert="eaVert" wrap="none" anchor="ctr"/>
          <a:lstStyle/>
          <a:p>
            <a:pPr algn="ctr"/>
            <a:r>
              <a:rPr lang="en-US" sz="1000" b="1" dirty="0">
                <a:solidFill>
                  <a:schemeClr val="bg1"/>
                </a:solidFill>
                <a:latin typeface="Arial" charset="0"/>
                <a:cs typeface="Arial" charset="0"/>
              </a:rPr>
              <a:t>Copies of N</a:t>
            </a:r>
          </a:p>
        </p:txBody>
      </p:sp>
      <p:sp>
        <p:nvSpPr>
          <p:cNvPr id="70" name="Rectangle 68"/>
          <p:cNvSpPr>
            <a:spLocks noChangeArrowheads="1"/>
          </p:cNvSpPr>
          <p:nvPr/>
        </p:nvSpPr>
        <p:spPr bwMode="auto">
          <a:xfrm rot="16200000">
            <a:off x="4838700" y="3467100"/>
            <a:ext cx="685800" cy="1676400"/>
          </a:xfrm>
          <a:prstGeom prst="rect">
            <a:avLst/>
          </a:prstGeom>
          <a:solidFill>
            <a:srgbClr val="000080"/>
          </a:solidFill>
          <a:ln w="9525">
            <a:noFill/>
            <a:miter lim="800000"/>
            <a:headEnd/>
            <a:tailEnd/>
          </a:ln>
        </p:spPr>
        <p:txBody>
          <a:bodyPr vert="eaVert" wrap="none" anchor="ctr"/>
          <a:lstStyle/>
          <a:p>
            <a:pPr algn="ctr"/>
            <a:r>
              <a:rPr lang="en-US" sz="900" b="1" dirty="0">
                <a:solidFill>
                  <a:schemeClr val="bg1"/>
                </a:solidFill>
                <a:latin typeface="Arial" charset="0"/>
                <a:cs typeface="Arial" charset="0"/>
              </a:rPr>
              <a:t>Part D Enrollment File with</a:t>
            </a:r>
          </a:p>
          <a:p>
            <a:pPr algn="ctr"/>
            <a:r>
              <a:rPr lang="en-US" sz="900" b="1" dirty="0">
                <a:solidFill>
                  <a:schemeClr val="bg1"/>
                </a:solidFill>
                <a:latin typeface="Arial" charset="0"/>
                <a:cs typeface="Arial" charset="0"/>
              </a:rPr>
              <a:t>RxBIN, RxPCN, RxGRP, RxID</a:t>
            </a:r>
          </a:p>
          <a:p>
            <a:pPr algn="ctr"/>
            <a:r>
              <a:rPr lang="en-US" sz="900" b="1" dirty="0">
                <a:solidFill>
                  <a:schemeClr val="bg1"/>
                </a:solidFill>
                <a:latin typeface="Arial" charset="0"/>
                <a:cs typeface="Arial" charset="0"/>
              </a:rPr>
              <a:t>Primary, Secondary… </a:t>
            </a:r>
          </a:p>
          <a:p>
            <a:pPr algn="ctr"/>
            <a:r>
              <a:rPr lang="en-US" sz="900" b="1" dirty="0">
                <a:solidFill>
                  <a:schemeClr val="bg1"/>
                </a:solidFill>
                <a:latin typeface="Arial" charset="0"/>
                <a:cs typeface="Arial" charset="0"/>
              </a:rPr>
              <a:t>+</a:t>
            </a:r>
          </a:p>
          <a:p>
            <a:pPr algn="ctr"/>
            <a:r>
              <a:rPr lang="en-US" sz="900" b="1" dirty="0">
                <a:solidFill>
                  <a:schemeClr val="bg1"/>
                </a:solidFill>
                <a:latin typeface="Arial" charset="0"/>
                <a:cs typeface="Arial" charset="0"/>
              </a:rPr>
              <a:t>Medicare A/B Eligibility</a:t>
            </a:r>
          </a:p>
        </p:txBody>
      </p:sp>
      <p:grpSp>
        <p:nvGrpSpPr>
          <p:cNvPr id="71" name="Group 69"/>
          <p:cNvGrpSpPr>
            <a:grpSpLocks/>
          </p:cNvGrpSpPr>
          <p:nvPr/>
        </p:nvGrpSpPr>
        <p:grpSpPr bwMode="auto">
          <a:xfrm>
            <a:off x="6248400" y="3276600"/>
            <a:ext cx="1371600" cy="685800"/>
            <a:chOff x="3936" y="2064"/>
            <a:chExt cx="864" cy="432"/>
          </a:xfrm>
        </p:grpSpPr>
        <p:sp>
          <p:nvSpPr>
            <p:cNvPr id="72" name="Rectangle 70"/>
            <p:cNvSpPr>
              <a:spLocks noChangeArrowheads="1"/>
            </p:cNvSpPr>
            <p:nvPr/>
          </p:nvSpPr>
          <p:spPr bwMode="auto">
            <a:xfrm>
              <a:off x="3936" y="2064"/>
              <a:ext cx="864" cy="416"/>
            </a:xfrm>
            <a:prstGeom prst="rect">
              <a:avLst/>
            </a:prstGeom>
            <a:solidFill>
              <a:srgbClr val="99CCFF"/>
            </a:solidFill>
            <a:ln w="9525">
              <a:noFill/>
              <a:miter lim="800000"/>
              <a:headEnd/>
              <a:tailEnd/>
            </a:ln>
          </p:spPr>
          <p:txBody>
            <a:bodyPr wrap="none" anchor="ctr"/>
            <a:lstStyle/>
            <a:p>
              <a:pPr algn="ctr"/>
              <a:endParaRPr lang="en-US" sz="1200" b="1" dirty="0">
                <a:latin typeface="Arial" charset="0"/>
                <a:cs typeface="Arial" charset="0"/>
              </a:endParaRPr>
            </a:p>
          </p:txBody>
        </p:sp>
        <p:sp>
          <p:nvSpPr>
            <p:cNvPr id="73" name="AutoShape 71"/>
            <p:cNvSpPr>
              <a:spLocks noChangeArrowheads="1"/>
            </p:cNvSpPr>
            <p:nvPr/>
          </p:nvSpPr>
          <p:spPr bwMode="auto">
            <a:xfrm>
              <a:off x="3936" y="2352"/>
              <a:ext cx="864" cy="144"/>
            </a:xfrm>
            <a:prstGeom prst="roundRect">
              <a:avLst>
                <a:gd name="adj" fmla="val 16667"/>
              </a:avLst>
            </a:prstGeom>
            <a:solidFill>
              <a:srgbClr val="0000FF"/>
            </a:solidFill>
            <a:ln w="9525">
              <a:solidFill>
                <a:schemeClr val="tx1"/>
              </a:solidFill>
              <a:round/>
              <a:headEnd/>
              <a:tailEnd/>
            </a:ln>
          </p:spPr>
          <p:txBody>
            <a:bodyPr wrap="none" anchor="ctr"/>
            <a:lstStyle/>
            <a:p>
              <a:pPr algn="ctr"/>
              <a:r>
                <a:rPr lang="en-US" sz="1000" b="1" dirty="0" smtClean="0">
                  <a:solidFill>
                    <a:srgbClr val="FFFF00"/>
                  </a:solidFill>
                  <a:latin typeface="Arial" charset="0"/>
                  <a:cs typeface="Arial" charset="0"/>
                </a:rPr>
                <a:t>Transaction Facilitator</a:t>
              </a:r>
              <a:endParaRPr lang="en-US" sz="1000" b="1" dirty="0">
                <a:solidFill>
                  <a:srgbClr val="FFFF00"/>
                </a:solidFill>
                <a:latin typeface="Arial" charset="0"/>
                <a:cs typeface="Arial" charset="0"/>
              </a:endParaRPr>
            </a:p>
          </p:txBody>
        </p:sp>
        <p:sp>
          <p:nvSpPr>
            <p:cNvPr id="74" name="AutoShape 72"/>
            <p:cNvSpPr>
              <a:spLocks noChangeArrowheads="1"/>
            </p:cNvSpPr>
            <p:nvPr/>
          </p:nvSpPr>
          <p:spPr bwMode="auto">
            <a:xfrm>
              <a:off x="4128" y="2112"/>
              <a:ext cx="624" cy="96"/>
            </a:xfrm>
            <a:prstGeom prst="roundRect">
              <a:avLst>
                <a:gd name="adj" fmla="val 16667"/>
              </a:avLst>
            </a:prstGeom>
            <a:solidFill>
              <a:srgbClr val="FF6600"/>
            </a:solidFill>
            <a:ln w="9525">
              <a:solidFill>
                <a:schemeClr val="tx1"/>
              </a:solidFill>
              <a:round/>
              <a:headEnd/>
              <a:tailEnd/>
            </a:ln>
          </p:spPr>
          <p:txBody>
            <a:bodyPr wrap="none" anchor="ctr"/>
            <a:lstStyle/>
            <a:p>
              <a:pPr algn="ctr"/>
              <a:r>
                <a:rPr lang="en-US" sz="1000" b="1" dirty="0">
                  <a:solidFill>
                    <a:srgbClr val="FFFF00"/>
                  </a:solidFill>
                  <a:latin typeface="Arial" charset="0"/>
                  <a:cs typeface="Arial" charset="0"/>
                </a:rPr>
                <a:t>Claims Router</a:t>
              </a:r>
            </a:p>
          </p:txBody>
        </p:sp>
        <p:sp>
          <p:nvSpPr>
            <p:cNvPr id="75" name="AutoShape 73"/>
            <p:cNvSpPr>
              <a:spLocks noChangeArrowheads="1"/>
            </p:cNvSpPr>
            <p:nvPr/>
          </p:nvSpPr>
          <p:spPr bwMode="auto">
            <a:xfrm>
              <a:off x="4080" y="2160"/>
              <a:ext cx="624" cy="96"/>
            </a:xfrm>
            <a:prstGeom prst="roundRect">
              <a:avLst>
                <a:gd name="adj" fmla="val 16667"/>
              </a:avLst>
            </a:prstGeom>
            <a:solidFill>
              <a:srgbClr val="008000"/>
            </a:solidFill>
            <a:ln w="9525">
              <a:solidFill>
                <a:schemeClr val="tx1"/>
              </a:solidFill>
              <a:round/>
              <a:headEnd/>
              <a:tailEnd/>
            </a:ln>
          </p:spPr>
          <p:txBody>
            <a:bodyPr wrap="none" anchor="ctr"/>
            <a:lstStyle/>
            <a:p>
              <a:pPr algn="ctr"/>
              <a:r>
                <a:rPr lang="en-US" sz="1000" b="1" dirty="0">
                  <a:solidFill>
                    <a:srgbClr val="FFFF00"/>
                  </a:solidFill>
                  <a:latin typeface="Arial" charset="0"/>
                  <a:cs typeface="Arial" charset="0"/>
                </a:rPr>
                <a:t>Claims Router</a:t>
              </a:r>
            </a:p>
          </p:txBody>
        </p:sp>
        <p:sp>
          <p:nvSpPr>
            <p:cNvPr id="76" name="AutoShape 74"/>
            <p:cNvSpPr>
              <a:spLocks noChangeArrowheads="1"/>
            </p:cNvSpPr>
            <p:nvPr/>
          </p:nvSpPr>
          <p:spPr bwMode="auto">
            <a:xfrm>
              <a:off x="4032" y="2208"/>
              <a:ext cx="624" cy="96"/>
            </a:xfrm>
            <a:prstGeom prst="roundRect">
              <a:avLst>
                <a:gd name="adj" fmla="val 16667"/>
              </a:avLst>
            </a:prstGeom>
            <a:solidFill>
              <a:srgbClr val="333399"/>
            </a:solidFill>
            <a:ln w="9525">
              <a:solidFill>
                <a:schemeClr val="tx1"/>
              </a:solidFill>
              <a:round/>
              <a:headEnd/>
              <a:tailEnd/>
            </a:ln>
          </p:spPr>
          <p:txBody>
            <a:bodyPr wrap="none" anchor="ctr"/>
            <a:lstStyle/>
            <a:p>
              <a:pPr algn="ctr"/>
              <a:r>
                <a:rPr lang="en-US" sz="1000" b="1" dirty="0">
                  <a:solidFill>
                    <a:srgbClr val="FFFF00"/>
                  </a:solidFill>
                  <a:latin typeface="Arial" charset="0"/>
                  <a:cs typeface="Arial" charset="0"/>
                </a:rPr>
                <a:t>Claims Router</a:t>
              </a:r>
            </a:p>
          </p:txBody>
        </p:sp>
      </p:grpSp>
      <p:sp>
        <p:nvSpPr>
          <p:cNvPr id="77" name="Rectangle 75"/>
          <p:cNvSpPr>
            <a:spLocks noChangeArrowheads="1"/>
          </p:cNvSpPr>
          <p:nvPr/>
        </p:nvSpPr>
        <p:spPr bwMode="auto">
          <a:xfrm rot="16200000">
            <a:off x="4457700" y="5448300"/>
            <a:ext cx="609600" cy="990600"/>
          </a:xfrm>
          <a:prstGeom prst="rect">
            <a:avLst/>
          </a:prstGeom>
          <a:solidFill>
            <a:srgbClr val="000080"/>
          </a:solidFill>
          <a:ln w="9525">
            <a:noFill/>
            <a:miter lim="800000"/>
            <a:headEnd/>
            <a:tailEnd/>
          </a:ln>
        </p:spPr>
        <p:txBody>
          <a:bodyPr vert="eaVert" anchor="ctr"/>
          <a:lstStyle/>
          <a:p>
            <a:pPr algn="ctr"/>
            <a:r>
              <a:rPr lang="en-US" sz="1000" b="1" dirty="0">
                <a:solidFill>
                  <a:schemeClr val="bg1"/>
                </a:solidFill>
                <a:latin typeface="Arial" charset="0"/>
                <a:cs typeface="Arial" charset="0"/>
              </a:rPr>
              <a:t>COB Record parsed by MARx by Plan/PBP </a:t>
            </a:r>
          </a:p>
        </p:txBody>
      </p:sp>
      <p:sp>
        <p:nvSpPr>
          <p:cNvPr id="78" name="Rectangle 76"/>
          <p:cNvSpPr>
            <a:spLocks noChangeArrowheads="1"/>
          </p:cNvSpPr>
          <p:nvPr/>
        </p:nvSpPr>
        <p:spPr bwMode="auto">
          <a:xfrm>
            <a:off x="7631113" y="1120775"/>
            <a:ext cx="962025" cy="601663"/>
          </a:xfrm>
          <a:prstGeom prst="rect">
            <a:avLst/>
          </a:prstGeom>
          <a:solidFill>
            <a:srgbClr val="FF99FF"/>
          </a:solidFill>
          <a:ln w="9525">
            <a:noFill/>
            <a:miter lim="800000"/>
            <a:headEnd/>
            <a:tailEnd/>
          </a:ln>
        </p:spPr>
        <p:txBody>
          <a:bodyPr wrap="none" anchor="ctr"/>
          <a:lstStyle/>
          <a:p>
            <a:pPr algn="ctr"/>
            <a:r>
              <a:rPr lang="en-US" sz="1200" b="1" dirty="0">
                <a:latin typeface="Arial" charset="0"/>
                <a:cs typeface="Arial" charset="0"/>
              </a:rPr>
              <a:t>Part D Plan</a:t>
            </a:r>
          </a:p>
        </p:txBody>
      </p:sp>
      <p:cxnSp>
        <p:nvCxnSpPr>
          <p:cNvPr id="79" name="AutoShape 77"/>
          <p:cNvCxnSpPr>
            <a:cxnSpLocks noChangeShapeType="1"/>
          </p:cNvCxnSpPr>
          <p:nvPr/>
        </p:nvCxnSpPr>
        <p:spPr bwMode="auto">
          <a:xfrm rot="5400000" flipH="1">
            <a:off x="1577181" y="1527969"/>
            <a:ext cx="1285875" cy="420688"/>
          </a:xfrm>
          <a:prstGeom prst="bentConnector4">
            <a:avLst>
              <a:gd name="adj1" fmla="val 66787"/>
              <a:gd name="adj2" fmla="val 154338"/>
            </a:avLst>
          </a:prstGeom>
          <a:noFill/>
          <a:ln w="25400">
            <a:solidFill>
              <a:schemeClr val="tx1"/>
            </a:solidFill>
            <a:miter lim="800000"/>
            <a:headEnd/>
            <a:tailEnd type="triangle" w="med" len="med"/>
          </a:ln>
        </p:spPr>
      </p:cxnSp>
      <p:cxnSp>
        <p:nvCxnSpPr>
          <p:cNvPr id="80" name="AutoShape 78"/>
          <p:cNvCxnSpPr>
            <a:cxnSpLocks noChangeShapeType="1"/>
          </p:cNvCxnSpPr>
          <p:nvPr/>
        </p:nvCxnSpPr>
        <p:spPr bwMode="auto">
          <a:xfrm rot="5400000" flipH="1">
            <a:off x="1302544" y="1456531"/>
            <a:ext cx="609600" cy="1271588"/>
          </a:xfrm>
          <a:prstGeom prst="bentConnector3">
            <a:avLst>
              <a:gd name="adj1" fmla="val 50000"/>
            </a:avLst>
          </a:prstGeom>
          <a:noFill/>
          <a:ln w="25400">
            <a:solidFill>
              <a:schemeClr val="tx1"/>
            </a:solidFill>
            <a:miter lim="800000"/>
            <a:headEnd/>
            <a:tailEnd type="triangle" w="med" len="med"/>
          </a:ln>
        </p:spPr>
      </p:cxnSp>
      <p:cxnSp>
        <p:nvCxnSpPr>
          <p:cNvPr id="81" name="AutoShape 79"/>
          <p:cNvCxnSpPr>
            <a:cxnSpLocks noChangeShapeType="1"/>
          </p:cNvCxnSpPr>
          <p:nvPr/>
        </p:nvCxnSpPr>
        <p:spPr bwMode="auto">
          <a:xfrm rot="5400000">
            <a:off x="3205957" y="1805781"/>
            <a:ext cx="615950" cy="715963"/>
          </a:xfrm>
          <a:prstGeom prst="bentConnector2">
            <a:avLst/>
          </a:prstGeom>
          <a:noFill/>
          <a:ln w="25400">
            <a:solidFill>
              <a:schemeClr val="tx1"/>
            </a:solidFill>
            <a:miter lim="800000"/>
            <a:headEnd/>
            <a:tailEnd type="triangle" w="med" len="med"/>
          </a:ln>
        </p:spPr>
      </p:cxnSp>
      <p:grpSp>
        <p:nvGrpSpPr>
          <p:cNvPr id="82" name="Group 80"/>
          <p:cNvGrpSpPr>
            <a:grpSpLocks/>
          </p:cNvGrpSpPr>
          <p:nvPr/>
        </p:nvGrpSpPr>
        <p:grpSpPr bwMode="auto">
          <a:xfrm>
            <a:off x="2895600" y="3505200"/>
            <a:ext cx="914400" cy="685800"/>
            <a:chOff x="400" y="2257"/>
            <a:chExt cx="504" cy="446"/>
          </a:xfrm>
        </p:grpSpPr>
        <p:sp>
          <p:nvSpPr>
            <p:cNvPr id="83" name="Rectangle 81"/>
            <p:cNvSpPr>
              <a:spLocks noChangeArrowheads="1"/>
            </p:cNvSpPr>
            <p:nvPr/>
          </p:nvSpPr>
          <p:spPr bwMode="auto">
            <a:xfrm>
              <a:off x="400" y="2257"/>
              <a:ext cx="504" cy="446"/>
            </a:xfrm>
            <a:prstGeom prst="rect">
              <a:avLst/>
            </a:prstGeom>
            <a:solidFill>
              <a:srgbClr val="33CCCC"/>
            </a:solidFill>
            <a:ln w="9525">
              <a:noFill/>
              <a:miter lim="800000"/>
              <a:headEnd/>
              <a:tailEnd/>
            </a:ln>
          </p:spPr>
          <p:txBody>
            <a:bodyPr wrap="none" anchor="ctr"/>
            <a:lstStyle/>
            <a:p>
              <a:pPr algn="ctr"/>
              <a:endParaRPr lang="en-US" sz="1200" dirty="0">
                <a:latin typeface="Arial" charset="0"/>
                <a:cs typeface="Arial" charset="0"/>
              </a:endParaRPr>
            </a:p>
          </p:txBody>
        </p:sp>
        <p:sp>
          <p:nvSpPr>
            <p:cNvPr id="84" name="AutoShape 82"/>
            <p:cNvSpPr>
              <a:spLocks noChangeArrowheads="1"/>
            </p:cNvSpPr>
            <p:nvPr/>
          </p:nvSpPr>
          <p:spPr bwMode="auto">
            <a:xfrm>
              <a:off x="463" y="2331"/>
              <a:ext cx="347" cy="311"/>
            </a:xfrm>
            <a:prstGeom prst="can">
              <a:avLst>
                <a:gd name="adj" fmla="val 25000"/>
              </a:avLst>
            </a:prstGeom>
            <a:noFill/>
            <a:ln w="9525">
              <a:solidFill>
                <a:schemeClr val="tx1"/>
              </a:solidFill>
              <a:round/>
              <a:headEnd/>
              <a:tailEnd/>
            </a:ln>
          </p:spPr>
          <p:txBody>
            <a:bodyPr wrap="none" anchor="ctr"/>
            <a:lstStyle/>
            <a:p>
              <a:pPr algn="ctr"/>
              <a:r>
                <a:rPr lang="en-US" sz="1200" b="1" dirty="0">
                  <a:latin typeface="Arial" charset="0"/>
                  <a:cs typeface="Arial" charset="0"/>
                </a:rPr>
                <a:t>MBD</a:t>
              </a:r>
            </a:p>
          </p:txBody>
        </p:sp>
      </p:grpSp>
      <p:cxnSp>
        <p:nvCxnSpPr>
          <p:cNvPr id="85" name="AutoShape 83"/>
          <p:cNvCxnSpPr>
            <a:cxnSpLocks noChangeShapeType="1"/>
          </p:cNvCxnSpPr>
          <p:nvPr/>
        </p:nvCxnSpPr>
        <p:spPr bwMode="auto">
          <a:xfrm rot="10800000">
            <a:off x="5214938" y="1574800"/>
            <a:ext cx="1106487" cy="2068513"/>
          </a:xfrm>
          <a:prstGeom prst="bentConnector2">
            <a:avLst/>
          </a:prstGeom>
          <a:noFill/>
          <a:ln w="25400">
            <a:solidFill>
              <a:srgbClr val="993366"/>
            </a:solidFill>
            <a:prstDash val="sysDot"/>
            <a:miter lim="800000"/>
            <a:headEnd/>
            <a:tailEnd type="triangle" w="med" len="med"/>
          </a:ln>
        </p:spPr>
      </p:cxnSp>
      <p:cxnSp>
        <p:nvCxnSpPr>
          <p:cNvPr id="86" name="AutoShape 84"/>
          <p:cNvCxnSpPr>
            <a:cxnSpLocks noChangeShapeType="1"/>
          </p:cNvCxnSpPr>
          <p:nvPr/>
        </p:nvCxnSpPr>
        <p:spPr bwMode="auto">
          <a:xfrm flipV="1">
            <a:off x="1181100" y="4191000"/>
            <a:ext cx="0" cy="573088"/>
          </a:xfrm>
          <a:prstGeom prst="straightConnector1">
            <a:avLst/>
          </a:prstGeom>
          <a:noFill/>
          <a:ln w="25400">
            <a:solidFill>
              <a:schemeClr val="tx1"/>
            </a:solidFill>
            <a:round/>
            <a:headEnd type="triangle" w="med" len="med"/>
            <a:tailEnd type="triangle" w="med" len="med"/>
          </a:ln>
        </p:spPr>
      </p:cxnSp>
      <p:sp>
        <p:nvSpPr>
          <p:cNvPr id="87" name="Rectangle 85"/>
          <p:cNvSpPr>
            <a:spLocks noChangeArrowheads="1"/>
          </p:cNvSpPr>
          <p:nvPr/>
        </p:nvSpPr>
        <p:spPr bwMode="auto">
          <a:xfrm rot="16200000">
            <a:off x="1295400" y="4038600"/>
            <a:ext cx="228600" cy="838200"/>
          </a:xfrm>
          <a:prstGeom prst="rect">
            <a:avLst/>
          </a:prstGeom>
          <a:solidFill>
            <a:srgbClr val="000080"/>
          </a:solidFill>
          <a:ln w="9525">
            <a:noFill/>
            <a:miter lim="800000"/>
            <a:headEnd/>
            <a:tailEnd/>
          </a:ln>
        </p:spPr>
        <p:txBody>
          <a:bodyPr vert="eaVert" anchor="ctr"/>
          <a:lstStyle/>
          <a:p>
            <a:pPr algn="ctr"/>
            <a:r>
              <a:rPr lang="en-US" sz="800" b="1" dirty="0">
                <a:solidFill>
                  <a:schemeClr val="bg1"/>
                </a:solidFill>
                <a:latin typeface="Arial" charset="0"/>
                <a:cs typeface="Arial" charset="0"/>
              </a:rPr>
              <a:t>Check Elig?</a:t>
            </a:r>
          </a:p>
        </p:txBody>
      </p:sp>
      <p:sp>
        <p:nvSpPr>
          <p:cNvPr id="88" name="Text Box 86"/>
          <p:cNvSpPr txBox="1">
            <a:spLocks noChangeArrowheads="1"/>
          </p:cNvSpPr>
          <p:nvPr/>
        </p:nvSpPr>
        <p:spPr bwMode="auto">
          <a:xfrm>
            <a:off x="6934200" y="5943600"/>
            <a:ext cx="2074863" cy="214313"/>
          </a:xfrm>
          <a:prstGeom prst="rect">
            <a:avLst/>
          </a:prstGeom>
          <a:noFill/>
          <a:ln w="9525">
            <a:noFill/>
            <a:miter lim="800000"/>
            <a:headEnd/>
            <a:tailEnd/>
          </a:ln>
        </p:spPr>
        <p:txBody>
          <a:bodyPr wrap="none">
            <a:spAutoFit/>
          </a:bodyPr>
          <a:lstStyle/>
          <a:p>
            <a:r>
              <a:rPr lang="en-US" sz="800" b="1" dirty="0">
                <a:solidFill>
                  <a:schemeClr val="tx2"/>
                </a:solidFill>
                <a:latin typeface="Arial" charset="0"/>
                <a:cs typeface="Arial" charset="0"/>
              </a:rPr>
              <a:t>NCPDP Rx Transaction Representation</a:t>
            </a:r>
          </a:p>
        </p:txBody>
      </p:sp>
      <p:sp>
        <p:nvSpPr>
          <p:cNvPr id="89" name="Rectangle 87"/>
          <p:cNvSpPr>
            <a:spLocks noChangeArrowheads="1"/>
          </p:cNvSpPr>
          <p:nvPr/>
        </p:nvSpPr>
        <p:spPr bwMode="auto">
          <a:xfrm rot="16200000">
            <a:off x="7734300" y="3848100"/>
            <a:ext cx="152400" cy="990600"/>
          </a:xfrm>
          <a:prstGeom prst="rect">
            <a:avLst/>
          </a:prstGeom>
          <a:solidFill>
            <a:srgbClr val="000080"/>
          </a:solidFill>
          <a:ln w="9525">
            <a:noFill/>
            <a:miter lim="800000"/>
            <a:headEnd/>
            <a:tailEnd/>
          </a:ln>
        </p:spPr>
        <p:txBody>
          <a:bodyPr vert="eaVert" wrap="none" anchor="ctr"/>
          <a:lstStyle/>
          <a:p>
            <a:pPr algn="ctr"/>
            <a:r>
              <a:rPr lang="en-US" sz="1000" b="1" dirty="0">
                <a:solidFill>
                  <a:schemeClr val="bg1"/>
                </a:solidFill>
                <a:latin typeface="Arial" charset="0"/>
                <a:cs typeface="Arial" charset="0"/>
              </a:rPr>
              <a:t>N Transaction</a:t>
            </a:r>
          </a:p>
        </p:txBody>
      </p:sp>
      <p:sp>
        <p:nvSpPr>
          <p:cNvPr id="90" name="Rectangle 88"/>
          <p:cNvSpPr>
            <a:spLocks noChangeArrowheads="1"/>
          </p:cNvSpPr>
          <p:nvPr/>
        </p:nvSpPr>
        <p:spPr bwMode="auto">
          <a:xfrm rot="16200000">
            <a:off x="759619" y="1831181"/>
            <a:ext cx="171450" cy="1081088"/>
          </a:xfrm>
          <a:prstGeom prst="rect">
            <a:avLst/>
          </a:prstGeom>
          <a:solidFill>
            <a:srgbClr val="000080"/>
          </a:solidFill>
          <a:ln w="9525">
            <a:noFill/>
            <a:miter lim="800000"/>
            <a:headEnd/>
            <a:tailEnd/>
          </a:ln>
        </p:spPr>
        <p:txBody>
          <a:bodyPr vert="eaVert" wrap="none" anchor="ctr"/>
          <a:lstStyle/>
          <a:p>
            <a:pPr algn="ctr"/>
            <a:r>
              <a:rPr lang="en-US" sz="1000" b="1" dirty="0">
                <a:solidFill>
                  <a:schemeClr val="bg1"/>
                </a:solidFill>
                <a:latin typeface="Arial" charset="0"/>
                <a:cs typeface="Arial" charset="0"/>
              </a:rPr>
              <a:t>Enrollment Files</a:t>
            </a:r>
          </a:p>
        </p:txBody>
      </p:sp>
      <p:sp>
        <p:nvSpPr>
          <p:cNvPr id="91" name="Rectangle 4"/>
          <p:cNvSpPr>
            <a:spLocks noChangeArrowheads="1"/>
          </p:cNvSpPr>
          <p:nvPr/>
        </p:nvSpPr>
        <p:spPr bwMode="auto">
          <a:xfrm>
            <a:off x="4957763" y="0"/>
            <a:ext cx="4186237" cy="584200"/>
          </a:xfrm>
          <a:prstGeom prst="rect">
            <a:avLst/>
          </a:prstGeom>
          <a:noFill/>
          <a:ln w="9525">
            <a:noFill/>
            <a:miter lim="800000"/>
            <a:headEnd/>
            <a:tailEnd/>
          </a:ln>
        </p:spPr>
        <p:txBody>
          <a:bodyPr anchor="ctr"/>
          <a:lstStyle/>
          <a:p>
            <a:pPr algn="ctr"/>
            <a:r>
              <a:rPr lang="en-US" sz="1800" b="1" u="sng" dirty="0">
                <a:solidFill>
                  <a:schemeClr val="accent2">
                    <a:lumMod val="75000"/>
                  </a:schemeClr>
                </a:solidFill>
                <a:latin typeface="Tahoma" pitchFamily="34" charset="0"/>
              </a:rPr>
              <a:t>Claim &amp; Eligibility Transactions</a:t>
            </a:r>
          </a:p>
        </p:txBody>
      </p:sp>
      <p:sp>
        <p:nvSpPr>
          <p:cNvPr id="92" name="Rectangle 5"/>
          <p:cNvSpPr>
            <a:spLocks noChangeArrowheads="1"/>
          </p:cNvSpPr>
          <p:nvPr/>
        </p:nvSpPr>
        <p:spPr bwMode="auto">
          <a:xfrm>
            <a:off x="0" y="152400"/>
            <a:ext cx="4298950" cy="519113"/>
          </a:xfrm>
          <a:prstGeom prst="rect">
            <a:avLst/>
          </a:prstGeom>
          <a:noFill/>
          <a:ln w="9525">
            <a:noFill/>
            <a:miter lim="800000"/>
            <a:headEnd/>
            <a:tailEnd/>
          </a:ln>
        </p:spPr>
        <p:txBody>
          <a:bodyPr anchor="ctr"/>
          <a:lstStyle/>
          <a:p>
            <a:pPr algn="ctr"/>
            <a:r>
              <a:rPr lang="en-US" sz="4000" b="1" dirty="0">
                <a:solidFill>
                  <a:schemeClr val="accent2">
                    <a:lumMod val="75000"/>
                  </a:schemeClr>
                </a:solidFill>
                <a:latin typeface="Tahoma" pitchFamily="34" charset="0"/>
              </a:rPr>
              <a:t> </a:t>
            </a:r>
            <a:r>
              <a:rPr lang="en-US" sz="1800" b="1" u="sng" dirty="0">
                <a:solidFill>
                  <a:schemeClr val="accent2">
                    <a:lumMod val="75000"/>
                  </a:schemeClr>
                </a:solidFill>
                <a:latin typeface="Tahoma" pitchFamily="34" charset="0"/>
              </a:rPr>
              <a:t>Enrollment &amp; COB Transactions</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nodeType="after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
                                        </p:tgtEl>
                                        <p:attrNameLst>
                                          <p:attrName>style.visibility</p:attrName>
                                        </p:attrNameLst>
                                      </p:cBhvr>
                                      <p:to>
                                        <p:strVal val="visible"/>
                                      </p:to>
                                    </p:se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right)">
                                      <p:cBhvr>
                                        <p:cTn id="27" dur="2000"/>
                                        <p:tgtEl>
                                          <p:spTgt spid="36"/>
                                        </p:tgtEl>
                                      </p:cBhvr>
                                    </p:animEffec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499"/>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
                                        </p:tgtEl>
                                        <p:attrNameLst>
                                          <p:attrName>style.visibility</p:attrName>
                                        </p:attrNameLst>
                                      </p:cBhvr>
                                      <p:to>
                                        <p:strVal val="visible"/>
                                      </p:to>
                                    </p:se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20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29"/>
                                        </p:tgtEl>
                                        <p:attrNameLst>
                                          <p:attrName>style.visibility</p:attrName>
                                        </p:attrNameLst>
                                      </p:cBhvr>
                                      <p:to>
                                        <p:strVal val="visible"/>
                                      </p:to>
                                    </p:se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up)">
                                      <p:cBhvr>
                                        <p:cTn id="61" dur="500"/>
                                        <p:tgtEl>
                                          <p:spTgt spid="81"/>
                                        </p:tgtEl>
                                      </p:cBhvr>
                                    </p:animEffec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499"/>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down)">
                                      <p:cBhvr>
                                        <p:cTn id="69" dur="500"/>
                                        <p:tgtEl>
                                          <p:spTgt spid="79"/>
                                        </p:tgtEl>
                                      </p:cBhvr>
                                    </p:animEffect>
                                  </p:childTnLst>
                                </p:cTn>
                              </p:par>
                            </p:childTnLst>
                          </p:cTn>
                        </p:par>
                        <p:par>
                          <p:cTn id="70" fill="hold">
                            <p:stCondLst>
                              <p:cond delay="500"/>
                            </p:stCondLst>
                            <p:childTnLst>
                              <p:par>
                                <p:cTn id="71" presetID="22" presetClass="entr" presetSubtype="4" fill="hold"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wipe(down)">
                                      <p:cBhvr>
                                        <p:cTn id="73" dur="500"/>
                                        <p:tgtEl>
                                          <p:spTgt spid="80"/>
                                        </p:tgtEl>
                                      </p:cBhvr>
                                    </p:animEffect>
                                  </p:childTnLst>
                                </p:cTn>
                              </p:par>
                            </p:childTnLst>
                          </p:cTn>
                        </p:par>
                        <p:par>
                          <p:cTn id="74" fill="hold">
                            <p:stCondLst>
                              <p:cond delay="1000"/>
                            </p:stCondLst>
                            <p:childTnLst>
                              <p:par>
                                <p:cTn id="75" presetID="1" presetClass="entr" presetSubtype="0" fill="hold" grpId="0" nodeType="afterEffect">
                                  <p:stCondLst>
                                    <p:cond delay="0"/>
                                  </p:stCondLst>
                                  <p:childTnLst>
                                    <p:set>
                                      <p:cBhvr>
                                        <p:cTn id="76" dur="1" fill="hold">
                                          <p:stCondLst>
                                            <p:cond delay="499"/>
                                          </p:stCondLst>
                                        </p:cTn>
                                        <p:tgtEl>
                                          <p:spTgt spid="21"/>
                                        </p:tgtEl>
                                        <p:attrNameLst>
                                          <p:attrName>style.visibility</p:attrName>
                                        </p:attrNameLst>
                                      </p:cBhvr>
                                      <p:to>
                                        <p:strVal val="visible"/>
                                      </p:to>
                                    </p:set>
                                  </p:childTnLst>
                                </p:cTn>
                              </p:par>
                            </p:childTnLst>
                          </p:cTn>
                        </p:par>
                        <p:par>
                          <p:cTn id="77" fill="hold">
                            <p:stCondLst>
                              <p:cond delay="1500"/>
                            </p:stCondLst>
                            <p:childTnLst>
                              <p:par>
                                <p:cTn id="78" presetID="1" presetClass="entr" presetSubtype="0" fill="hold" grpId="0" nodeType="afterEffect">
                                  <p:stCondLst>
                                    <p:cond delay="0"/>
                                  </p:stCondLst>
                                  <p:childTnLst>
                                    <p:set>
                                      <p:cBhvr>
                                        <p:cTn id="79" dur="1" fill="hold">
                                          <p:stCondLst>
                                            <p:cond delay="499"/>
                                          </p:stCondLst>
                                        </p:cTn>
                                        <p:tgtEl>
                                          <p:spTgt spid="20"/>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wipe(up)">
                                      <p:cBhvr>
                                        <p:cTn id="84" dur="500"/>
                                        <p:tgtEl>
                                          <p:spTgt spid="14"/>
                                        </p:tgtEl>
                                      </p:cBhvr>
                                    </p:animEffect>
                                  </p:childTnLst>
                                </p:cTn>
                              </p:par>
                            </p:childTnLst>
                          </p:cTn>
                        </p:par>
                        <p:par>
                          <p:cTn id="85" fill="hold">
                            <p:stCondLst>
                              <p:cond delay="500"/>
                            </p:stCondLst>
                            <p:childTnLst>
                              <p:par>
                                <p:cTn id="86" presetID="22" presetClass="entr" presetSubtype="8"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left)">
                                      <p:cBhvr>
                                        <p:cTn id="88" dur="500"/>
                                        <p:tgtEl>
                                          <p:spTgt spid="13"/>
                                        </p:tgtEl>
                                      </p:cBhvr>
                                    </p:animEffect>
                                  </p:childTnLst>
                                </p:cTn>
                              </p:par>
                            </p:childTnLst>
                          </p:cTn>
                        </p:par>
                        <p:par>
                          <p:cTn id="89" fill="hold">
                            <p:stCondLst>
                              <p:cond delay="1000"/>
                            </p:stCondLst>
                            <p:childTnLst>
                              <p:par>
                                <p:cTn id="90" presetID="1" presetClass="entr" presetSubtype="0" fill="hold" grpId="0" nodeType="afterEffect">
                                  <p:stCondLst>
                                    <p:cond delay="0"/>
                                  </p:stCondLst>
                                  <p:childTnLst>
                                    <p:set>
                                      <p:cBhvr>
                                        <p:cTn id="91" dur="1" fill="hold">
                                          <p:stCondLst>
                                            <p:cond delay="499"/>
                                          </p:stCondLst>
                                        </p:cTn>
                                        <p:tgtEl>
                                          <p:spTgt spid="22"/>
                                        </p:tgtEl>
                                        <p:attrNameLst>
                                          <p:attrName>style.visibility</p:attrName>
                                        </p:attrNameLst>
                                      </p:cBhvr>
                                      <p:to>
                                        <p:strVal val="visible"/>
                                      </p:to>
                                    </p:set>
                                  </p:childTnLst>
                                </p:cTn>
                              </p:par>
                            </p:childTnLst>
                          </p:cTn>
                        </p:par>
                        <p:par>
                          <p:cTn id="92" fill="hold">
                            <p:stCondLst>
                              <p:cond delay="1500"/>
                            </p:stCondLst>
                            <p:childTnLst>
                              <p:par>
                                <p:cTn id="93" presetID="1" presetClass="entr" presetSubtype="0" fill="hold" grpId="0" nodeType="afterEffect">
                                  <p:stCondLst>
                                    <p:cond delay="0"/>
                                  </p:stCondLst>
                                  <p:childTnLst>
                                    <p:set>
                                      <p:cBhvr>
                                        <p:cTn id="94" dur="1" fill="hold">
                                          <p:stCondLst>
                                            <p:cond delay="499"/>
                                          </p:stCondLst>
                                        </p:cTn>
                                        <p:tgtEl>
                                          <p:spTgt spid="9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wipe(left)">
                                      <p:cBhvr>
                                        <p:cTn id="99" dur="500"/>
                                        <p:tgtEl>
                                          <p:spTgt spid="18"/>
                                        </p:tgtEl>
                                      </p:cBhvr>
                                    </p:animEffect>
                                  </p:childTnLst>
                                </p:cTn>
                              </p:par>
                            </p:childTnLst>
                          </p:cTn>
                        </p:par>
                        <p:par>
                          <p:cTn id="100" fill="hold">
                            <p:stCondLst>
                              <p:cond delay="500"/>
                            </p:stCondLst>
                            <p:childTnLst>
                              <p:par>
                                <p:cTn id="101" presetID="1" presetClass="entr" presetSubtype="0" fill="hold" grpId="0" nodeType="afterEffect">
                                  <p:stCondLst>
                                    <p:cond delay="0"/>
                                  </p:stCondLst>
                                  <p:childTnLst>
                                    <p:set>
                                      <p:cBhvr>
                                        <p:cTn id="102" dur="1" fill="hold">
                                          <p:stCondLst>
                                            <p:cond delay="499"/>
                                          </p:stCondLst>
                                        </p:cTn>
                                        <p:tgtEl>
                                          <p:spTgt spid="2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wipe(left)">
                                      <p:cBhvr>
                                        <p:cTn id="107" dur="500"/>
                                        <p:tgtEl>
                                          <p:spTgt spid="11"/>
                                        </p:tgtEl>
                                      </p:cBhvr>
                                    </p:animEffect>
                                  </p:childTnLst>
                                </p:cTn>
                              </p:par>
                            </p:childTnLst>
                          </p:cTn>
                        </p:par>
                        <p:par>
                          <p:cTn id="108" fill="hold">
                            <p:stCondLst>
                              <p:cond delay="500"/>
                            </p:stCondLst>
                            <p:childTnLst>
                              <p:par>
                                <p:cTn id="109" presetID="1" presetClass="entr" presetSubtype="0" fill="hold" grpId="0" nodeType="afterEffect">
                                  <p:stCondLst>
                                    <p:cond delay="0"/>
                                  </p:stCondLst>
                                  <p:childTnLst>
                                    <p:set>
                                      <p:cBhvr>
                                        <p:cTn id="110" dur="1" fill="hold">
                                          <p:stCondLst>
                                            <p:cond delay="499"/>
                                          </p:stCondLst>
                                        </p:cTn>
                                        <p:tgtEl>
                                          <p:spTgt spid="77"/>
                                        </p:tgtEl>
                                        <p:attrNameLst>
                                          <p:attrName>style.visibility</p:attrName>
                                        </p:attrNameLst>
                                      </p:cBhvr>
                                      <p:to>
                                        <p:strVal val="visible"/>
                                      </p:to>
                                    </p:set>
                                  </p:childTnLst>
                                </p:cTn>
                              </p:par>
                            </p:childTnLst>
                          </p:cTn>
                        </p:par>
                        <p:par>
                          <p:cTn id="111" fill="hold">
                            <p:stCondLst>
                              <p:cond delay="1000"/>
                            </p:stCondLst>
                            <p:childTnLst>
                              <p:par>
                                <p:cTn id="112" presetID="22" presetClass="entr" presetSubtype="2" fill="hold" nodeType="after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right)">
                                      <p:cBhvr>
                                        <p:cTn id="114" dur="500"/>
                                        <p:tgtEl>
                                          <p:spTgt spid="37"/>
                                        </p:tgtEl>
                                      </p:cBhvr>
                                    </p:animEffect>
                                  </p:childTnLst>
                                </p:cTn>
                              </p:par>
                            </p:childTnLst>
                          </p:cTn>
                        </p:par>
                        <p:par>
                          <p:cTn id="115" fill="hold">
                            <p:stCondLst>
                              <p:cond delay="1500"/>
                            </p:stCondLst>
                            <p:childTnLst>
                              <p:par>
                                <p:cTn id="116" presetID="1" presetClass="entr" presetSubtype="0" fill="hold" grpId="0" nodeType="afterEffect">
                                  <p:stCondLst>
                                    <p:cond delay="0"/>
                                  </p:stCondLst>
                                  <p:childTnLst>
                                    <p:set>
                                      <p:cBhvr>
                                        <p:cTn id="117" dur="1" fill="hold">
                                          <p:stCondLst>
                                            <p:cond delay="499"/>
                                          </p:stCondLst>
                                        </p:cTn>
                                        <p:tgtEl>
                                          <p:spTgt spid="70"/>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499"/>
                                          </p:stCondLst>
                                        </p:cTn>
                                        <p:tgtEl>
                                          <p:spTgt spid="12"/>
                                        </p:tgtEl>
                                        <p:attrNameLst>
                                          <p:attrName>style.visibility</p:attrName>
                                        </p:attrNameLst>
                                      </p:cBhvr>
                                      <p:to>
                                        <p:strVal val="visible"/>
                                      </p:to>
                                    </p:set>
                                  </p:childTnLst>
                                </p:cTn>
                              </p:par>
                            </p:childTnLst>
                          </p:cTn>
                        </p:par>
                        <p:par>
                          <p:cTn id="122" fill="hold">
                            <p:stCondLst>
                              <p:cond delay="500"/>
                            </p:stCondLst>
                            <p:childTnLst>
                              <p:par>
                                <p:cTn id="123" presetID="22" presetClass="entr" presetSubtype="1" fill="hold" nodeType="after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wipe(up)">
                                      <p:cBhvr>
                                        <p:cTn id="125" dur="500"/>
                                        <p:tgtEl>
                                          <p:spTgt spid="53"/>
                                        </p:tgtEl>
                                      </p:cBhvr>
                                    </p:animEffect>
                                  </p:childTnLst>
                                </p:cTn>
                              </p:par>
                            </p:childTnLst>
                          </p:cTn>
                        </p:par>
                        <p:par>
                          <p:cTn id="126" fill="hold">
                            <p:stCondLst>
                              <p:cond delay="1000"/>
                            </p:stCondLst>
                            <p:childTnLst>
                              <p:par>
                                <p:cTn id="127" presetID="22" presetClass="entr" presetSubtype="4" fill="hold" nodeType="afterEffect">
                                  <p:stCondLst>
                                    <p:cond delay="0"/>
                                  </p:stCondLst>
                                  <p:childTnLst>
                                    <p:set>
                                      <p:cBhvr>
                                        <p:cTn id="128" dur="1" fill="hold">
                                          <p:stCondLst>
                                            <p:cond delay="0"/>
                                          </p:stCondLst>
                                        </p:cTn>
                                        <p:tgtEl>
                                          <p:spTgt spid="85"/>
                                        </p:tgtEl>
                                        <p:attrNameLst>
                                          <p:attrName>style.visibility</p:attrName>
                                        </p:attrNameLst>
                                      </p:cBhvr>
                                      <p:to>
                                        <p:strVal val="visible"/>
                                      </p:to>
                                    </p:set>
                                    <p:animEffect transition="in" filter="wipe(down)">
                                      <p:cBhvr>
                                        <p:cTn id="129" dur="500"/>
                                        <p:tgtEl>
                                          <p:spTgt spid="85"/>
                                        </p:tgtEl>
                                      </p:cBhvr>
                                    </p:animEffec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499"/>
                                          </p:stCondLst>
                                        </p:cTn>
                                        <p:tgtEl>
                                          <p:spTgt spid="60"/>
                                        </p:tgtEl>
                                        <p:attrNameLst>
                                          <p:attrName>style.visibility</p:attrName>
                                        </p:attrNameLst>
                                      </p:cBhvr>
                                      <p:to>
                                        <p:strVal val="visible"/>
                                      </p:to>
                                    </p:set>
                                  </p:childTnLst>
                                </p:cTn>
                              </p:par>
                            </p:childTnLst>
                          </p:cTn>
                        </p:par>
                        <p:par>
                          <p:cTn id="134" fill="hold">
                            <p:stCondLst>
                              <p:cond delay="500"/>
                            </p:stCondLst>
                            <p:childTnLst>
                              <p:par>
                                <p:cTn id="135" presetID="22" presetClass="entr" presetSubtype="8" fill="hold" nodeType="after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wipe(left)">
                                      <p:cBhvr>
                                        <p:cTn id="137" dur="500"/>
                                        <p:tgtEl>
                                          <p:spTgt spid="41"/>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2" fill="hold" nodeType="clickEffect">
                                  <p:stCondLst>
                                    <p:cond delay="0"/>
                                  </p:stCondLst>
                                  <p:childTnLst>
                                    <p:set>
                                      <p:cBhvr>
                                        <p:cTn id="141" dur="1" fill="hold">
                                          <p:stCondLst>
                                            <p:cond delay="0"/>
                                          </p:stCondLst>
                                        </p:cTn>
                                        <p:tgtEl>
                                          <p:spTgt spid="42"/>
                                        </p:tgtEl>
                                        <p:attrNameLst>
                                          <p:attrName>style.visibility</p:attrName>
                                        </p:attrNameLst>
                                      </p:cBhvr>
                                      <p:to>
                                        <p:strVal val="visible"/>
                                      </p:to>
                                    </p:set>
                                    <p:animEffect transition="in" filter="wipe(right)">
                                      <p:cBhvr>
                                        <p:cTn id="142" dur="500"/>
                                        <p:tgtEl>
                                          <p:spTgt spid="42"/>
                                        </p:tgtEl>
                                      </p:cBhvr>
                                    </p:animEffect>
                                  </p:childTnLst>
                                </p:cTn>
                              </p:par>
                            </p:childTnLst>
                          </p:cTn>
                        </p:par>
                        <p:par>
                          <p:cTn id="143" fill="hold">
                            <p:stCondLst>
                              <p:cond delay="500"/>
                            </p:stCondLst>
                            <p:childTnLst>
                              <p:par>
                                <p:cTn id="144" presetID="1" presetClass="entr" presetSubtype="0" fill="hold" grpId="0" nodeType="afterEffect">
                                  <p:stCondLst>
                                    <p:cond delay="0"/>
                                  </p:stCondLst>
                                  <p:childTnLst>
                                    <p:set>
                                      <p:cBhvr>
                                        <p:cTn id="145" dur="1" fill="hold">
                                          <p:stCondLst>
                                            <p:cond delay="499"/>
                                          </p:stCondLst>
                                        </p:cTn>
                                        <p:tgtEl>
                                          <p:spTgt spid="63"/>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499"/>
                                          </p:stCondLst>
                                        </p:cTn>
                                        <p:tgtEl>
                                          <p:spTgt spid="59"/>
                                        </p:tgtEl>
                                        <p:attrNameLst>
                                          <p:attrName>style.visibility</p:attrName>
                                        </p:attrNameLst>
                                      </p:cBhvr>
                                      <p:to>
                                        <p:strVal val="visible"/>
                                      </p:to>
                                    </p:set>
                                  </p:childTnLst>
                                </p:cTn>
                              </p:par>
                            </p:childTnLst>
                          </p:cTn>
                        </p:par>
                        <p:par>
                          <p:cTn id="150" fill="hold">
                            <p:stCondLst>
                              <p:cond delay="500"/>
                            </p:stCondLst>
                            <p:childTnLst>
                              <p:par>
                                <p:cTn id="151" presetID="22" presetClass="entr" presetSubtype="1" fill="hold" nodeType="after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wipe(up)">
                                      <p:cBhvr>
                                        <p:cTn id="153" dur="500"/>
                                        <p:tgtEl>
                                          <p:spTgt spid="43"/>
                                        </p:tgtEl>
                                      </p:cBhvr>
                                    </p:animEffect>
                                  </p:childTnLst>
                                </p:cTn>
                              </p:par>
                            </p:childTnLst>
                          </p:cTn>
                        </p:par>
                        <p:par>
                          <p:cTn id="154" fill="hold">
                            <p:stCondLst>
                              <p:cond delay="1000"/>
                            </p:stCondLst>
                            <p:childTnLst>
                              <p:par>
                                <p:cTn id="155" presetID="22" presetClass="entr" presetSubtype="4" fill="hold" nodeType="afterEffect">
                                  <p:stCondLst>
                                    <p:cond delay="0"/>
                                  </p:stCondLst>
                                  <p:childTnLst>
                                    <p:set>
                                      <p:cBhvr>
                                        <p:cTn id="156" dur="1" fill="hold">
                                          <p:stCondLst>
                                            <p:cond delay="0"/>
                                          </p:stCondLst>
                                        </p:cTn>
                                        <p:tgtEl>
                                          <p:spTgt spid="44"/>
                                        </p:tgtEl>
                                        <p:attrNameLst>
                                          <p:attrName>style.visibility</p:attrName>
                                        </p:attrNameLst>
                                      </p:cBhvr>
                                      <p:to>
                                        <p:strVal val="visible"/>
                                      </p:to>
                                    </p:set>
                                    <p:animEffect transition="in" filter="wipe(down)">
                                      <p:cBhvr>
                                        <p:cTn id="157" dur="500"/>
                                        <p:tgtEl>
                                          <p:spTgt spid="44"/>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1" fill="hold" nodeType="clickEffect">
                                  <p:stCondLst>
                                    <p:cond delay="0"/>
                                  </p:stCondLst>
                                  <p:childTnLst>
                                    <p:set>
                                      <p:cBhvr>
                                        <p:cTn id="161" dur="1" fill="hold">
                                          <p:stCondLst>
                                            <p:cond delay="0"/>
                                          </p:stCondLst>
                                        </p:cTn>
                                        <p:tgtEl>
                                          <p:spTgt spid="45"/>
                                        </p:tgtEl>
                                        <p:attrNameLst>
                                          <p:attrName>style.visibility</p:attrName>
                                        </p:attrNameLst>
                                      </p:cBhvr>
                                      <p:to>
                                        <p:strVal val="visible"/>
                                      </p:to>
                                    </p:set>
                                    <p:animEffect transition="in" filter="wipe(up)">
                                      <p:cBhvr>
                                        <p:cTn id="162" dur="500"/>
                                        <p:tgtEl>
                                          <p:spTgt spid="45"/>
                                        </p:tgtEl>
                                      </p:cBhvr>
                                    </p:animEffect>
                                  </p:childTnLst>
                                </p:cTn>
                              </p:par>
                            </p:childTnLst>
                          </p:cTn>
                        </p:par>
                        <p:par>
                          <p:cTn id="163" fill="hold">
                            <p:stCondLst>
                              <p:cond delay="500"/>
                            </p:stCondLst>
                            <p:childTnLst>
                              <p:par>
                                <p:cTn id="164" presetID="22" presetClass="entr" presetSubtype="4" fill="hold" nodeType="afterEffect">
                                  <p:stCondLst>
                                    <p:cond delay="0"/>
                                  </p:stCondLst>
                                  <p:childTnLst>
                                    <p:set>
                                      <p:cBhvr>
                                        <p:cTn id="165" dur="1" fill="hold">
                                          <p:stCondLst>
                                            <p:cond delay="0"/>
                                          </p:stCondLst>
                                        </p:cTn>
                                        <p:tgtEl>
                                          <p:spTgt spid="46"/>
                                        </p:tgtEl>
                                        <p:attrNameLst>
                                          <p:attrName>style.visibility</p:attrName>
                                        </p:attrNameLst>
                                      </p:cBhvr>
                                      <p:to>
                                        <p:strVal val="visible"/>
                                      </p:to>
                                    </p:set>
                                    <p:animEffect transition="in" filter="wipe(down)">
                                      <p:cBhvr>
                                        <p:cTn id="166" dur="500"/>
                                        <p:tgtEl>
                                          <p:spTgt spid="46"/>
                                        </p:tgtEl>
                                      </p:cBhvr>
                                    </p:animEffec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499"/>
                                          </p:stCondLst>
                                        </p:cTn>
                                        <p:tgtEl>
                                          <p:spTgt spid="58"/>
                                        </p:tgtEl>
                                        <p:attrNameLst>
                                          <p:attrName>style.visibility</p:attrName>
                                        </p:attrNameLst>
                                      </p:cBhvr>
                                      <p:to>
                                        <p:strVal val="visible"/>
                                      </p:to>
                                    </p:set>
                                  </p:childTnLst>
                                </p:cTn>
                              </p:par>
                            </p:childTnLst>
                          </p:cTn>
                        </p:par>
                        <p:par>
                          <p:cTn id="171" fill="hold">
                            <p:stCondLst>
                              <p:cond delay="500"/>
                            </p:stCondLst>
                            <p:childTnLst>
                              <p:par>
                                <p:cTn id="172" presetID="22" presetClass="entr" presetSubtype="1" fill="hold" nodeType="afterEffect">
                                  <p:stCondLst>
                                    <p:cond delay="0"/>
                                  </p:stCondLst>
                                  <p:childTnLst>
                                    <p:set>
                                      <p:cBhvr>
                                        <p:cTn id="173" dur="1" fill="hold">
                                          <p:stCondLst>
                                            <p:cond delay="0"/>
                                          </p:stCondLst>
                                        </p:cTn>
                                        <p:tgtEl>
                                          <p:spTgt spid="47"/>
                                        </p:tgtEl>
                                        <p:attrNameLst>
                                          <p:attrName>style.visibility</p:attrName>
                                        </p:attrNameLst>
                                      </p:cBhvr>
                                      <p:to>
                                        <p:strVal val="visible"/>
                                      </p:to>
                                    </p:set>
                                    <p:animEffect transition="in" filter="wipe(up)">
                                      <p:cBhvr>
                                        <p:cTn id="174" dur="500"/>
                                        <p:tgtEl>
                                          <p:spTgt spid="47"/>
                                        </p:tgtEl>
                                      </p:cBhvr>
                                    </p:animEffect>
                                  </p:childTnLst>
                                </p:cTn>
                              </p:par>
                            </p:childTnLst>
                          </p:cTn>
                        </p:par>
                        <p:par>
                          <p:cTn id="175" fill="hold">
                            <p:stCondLst>
                              <p:cond delay="1000"/>
                            </p:stCondLst>
                            <p:childTnLst>
                              <p:par>
                                <p:cTn id="176" presetID="22" presetClass="entr" presetSubtype="1" fill="hold" nodeType="afterEffect">
                                  <p:stCondLst>
                                    <p:cond delay="0"/>
                                  </p:stCondLst>
                                  <p:childTnLst>
                                    <p:set>
                                      <p:cBhvr>
                                        <p:cTn id="177" dur="1" fill="hold">
                                          <p:stCondLst>
                                            <p:cond delay="0"/>
                                          </p:stCondLst>
                                        </p:cTn>
                                        <p:tgtEl>
                                          <p:spTgt spid="49"/>
                                        </p:tgtEl>
                                        <p:attrNameLst>
                                          <p:attrName>style.visibility</p:attrName>
                                        </p:attrNameLst>
                                      </p:cBhvr>
                                      <p:to>
                                        <p:strVal val="visible"/>
                                      </p:to>
                                    </p:set>
                                    <p:animEffect transition="in" filter="wipe(up)">
                                      <p:cBhvr>
                                        <p:cTn id="178" dur="500"/>
                                        <p:tgtEl>
                                          <p:spTgt spid="49"/>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nodeType="clickEffect">
                                  <p:stCondLst>
                                    <p:cond delay="0"/>
                                  </p:stCondLst>
                                  <p:childTnLst>
                                    <p:set>
                                      <p:cBhvr>
                                        <p:cTn id="182" dur="1" fill="hold">
                                          <p:stCondLst>
                                            <p:cond delay="0"/>
                                          </p:stCondLst>
                                        </p:cTn>
                                        <p:tgtEl>
                                          <p:spTgt spid="50"/>
                                        </p:tgtEl>
                                        <p:attrNameLst>
                                          <p:attrName>style.visibility</p:attrName>
                                        </p:attrNameLst>
                                      </p:cBhvr>
                                      <p:to>
                                        <p:strVal val="visible"/>
                                      </p:to>
                                    </p:set>
                                    <p:animEffect transition="in" filter="wipe(down)">
                                      <p:cBhvr>
                                        <p:cTn id="183" dur="500"/>
                                        <p:tgtEl>
                                          <p:spTgt spid="50"/>
                                        </p:tgtEl>
                                      </p:cBhvr>
                                    </p:animEffect>
                                  </p:childTnLst>
                                </p:cTn>
                              </p:par>
                            </p:childTnLst>
                          </p:cTn>
                        </p:par>
                        <p:par>
                          <p:cTn id="184" fill="hold">
                            <p:stCondLst>
                              <p:cond delay="500"/>
                            </p:stCondLst>
                            <p:childTnLst>
                              <p:par>
                                <p:cTn id="185" presetID="22" presetClass="entr" presetSubtype="4" fill="hold" nodeType="afterEffect">
                                  <p:stCondLst>
                                    <p:cond delay="0"/>
                                  </p:stCondLst>
                                  <p:childTnLst>
                                    <p:set>
                                      <p:cBhvr>
                                        <p:cTn id="186" dur="1" fill="hold">
                                          <p:stCondLst>
                                            <p:cond delay="0"/>
                                          </p:stCondLst>
                                        </p:cTn>
                                        <p:tgtEl>
                                          <p:spTgt spid="48"/>
                                        </p:tgtEl>
                                        <p:attrNameLst>
                                          <p:attrName>style.visibility</p:attrName>
                                        </p:attrNameLst>
                                      </p:cBhvr>
                                      <p:to>
                                        <p:strVal val="visible"/>
                                      </p:to>
                                    </p:set>
                                    <p:animEffect transition="in" filter="wipe(down)">
                                      <p:cBhvr>
                                        <p:cTn id="187" dur="500"/>
                                        <p:tgtEl>
                                          <p:spTgt spid="48"/>
                                        </p:tgtEl>
                                      </p:cBhvr>
                                    </p:animEffec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grpId="0" nodeType="clickEffect">
                                  <p:stCondLst>
                                    <p:cond delay="0"/>
                                  </p:stCondLst>
                                  <p:childTnLst>
                                    <p:set>
                                      <p:cBhvr>
                                        <p:cTn id="191" dur="1" fill="hold">
                                          <p:stCondLst>
                                            <p:cond delay="499"/>
                                          </p:stCondLst>
                                        </p:cTn>
                                        <p:tgtEl>
                                          <p:spTgt spid="89"/>
                                        </p:tgtEl>
                                        <p:attrNameLst>
                                          <p:attrName>style.visibility</p:attrName>
                                        </p:attrNameLst>
                                      </p:cBhvr>
                                      <p:to>
                                        <p:strVal val="visible"/>
                                      </p:to>
                                    </p:set>
                                  </p:childTnLst>
                                </p:cTn>
                              </p:par>
                            </p:childTnLst>
                          </p:cTn>
                        </p:par>
                        <p:par>
                          <p:cTn id="192" fill="hold">
                            <p:stCondLst>
                              <p:cond delay="500"/>
                            </p:stCondLst>
                            <p:childTnLst>
                              <p:par>
                                <p:cTn id="193" presetID="22" presetClass="entr" presetSubtype="4" fill="hold" nodeType="afterEffect">
                                  <p:stCondLst>
                                    <p:cond delay="0"/>
                                  </p:stCondLst>
                                  <p:childTnLst>
                                    <p:set>
                                      <p:cBhvr>
                                        <p:cTn id="194" dur="1" fill="hold">
                                          <p:stCondLst>
                                            <p:cond delay="0"/>
                                          </p:stCondLst>
                                        </p:cTn>
                                        <p:tgtEl>
                                          <p:spTgt spid="51"/>
                                        </p:tgtEl>
                                        <p:attrNameLst>
                                          <p:attrName>style.visibility</p:attrName>
                                        </p:attrNameLst>
                                      </p:cBhvr>
                                      <p:to>
                                        <p:strVal val="visible"/>
                                      </p:to>
                                    </p:set>
                                    <p:animEffect transition="in" filter="wipe(down)">
                                      <p:cBhvr>
                                        <p:cTn id="195" dur="500"/>
                                        <p:tgtEl>
                                          <p:spTgt spid="51"/>
                                        </p:tgtEl>
                                      </p:cBhvr>
                                    </p:animEffect>
                                  </p:childTnLst>
                                </p:cTn>
                              </p:par>
                            </p:childTnLst>
                          </p:cTn>
                        </p:par>
                        <p:par>
                          <p:cTn id="196" fill="hold">
                            <p:stCondLst>
                              <p:cond delay="1000"/>
                            </p:stCondLst>
                            <p:childTnLst>
                              <p:par>
                                <p:cTn id="197" presetID="22" presetClass="entr" presetSubtype="1" fill="hold"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wipe(up)">
                                      <p:cBhvr>
                                        <p:cTn id="199" dur="500"/>
                                        <p:tgtEl>
                                          <p:spTgt spid="52"/>
                                        </p:tgtEl>
                                      </p:cBhvr>
                                    </p:animEffec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grpId="0" nodeType="clickEffect">
                                  <p:stCondLst>
                                    <p:cond delay="0"/>
                                  </p:stCondLst>
                                  <p:childTnLst>
                                    <p:set>
                                      <p:cBhvr>
                                        <p:cTn id="203" dur="1" fill="hold">
                                          <p:stCondLst>
                                            <p:cond delay="499"/>
                                          </p:stCondLst>
                                        </p:cTn>
                                        <p:tgtEl>
                                          <p:spTgt spid="69"/>
                                        </p:tgtEl>
                                        <p:attrNameLst>
                                          <p:attrName>style.visibility</p:attrName>
                                        </p:attrNameLst>
                                      </p:cBhvr>
                                      <p:to>
                                        <p:strVal val="visible"/>
                                      </p:to>
                                    </p:set>
                                  </p:childTnLst>
                                </p:cTn>
                              </p:par>
                            </p:childTnLst>
                          </p:cTn>
                        </p:par>
                        <p:par>
                          <p:cTn id="204" fill="hold">
                            <p:stCondLst>
                              <p:cond delay="500"/>
                            </p:stCondLst>
                            <p:childTnLst>
                              <p:par>
                                <p:cTn id="205" presetID="22" presetClass="entr" presetSubtype="1" fill="hold" nodeType="afterEffect">
                                  <p:stCondLst>
                                    <p:cond delay="0"/>
                                  </p:stCondLst>
                                  <p:childTnLst>
                                    <p:set>
                                      <p:cBhvr>
                                        <p:cTn id="206" dur="1" fill="hold">
                                          <p:stCondLst>
                                            <p:cond delay="0"/>
                                          </p:stCondLst>
                                        </p:cTn>
                                        <p:tgtEl>
                                          <p:spTgt spid="56"/>
                                        </p:tgtEl>
                                        <p:attrNameLst>
                                          <p:attrName>style.visibility</p:attrName>
                                        </p:attrNameLst>
                                      </p:cBhvr>
                                      <p:to>
                                        <p:strVal val="visible"/>
                                      </p:to>
                                    </p:set>
                                    <p:animEffect transition="in" filter="wipe(up)">
                                      <p:cBhvr>
                                        <p:cTn id="207" dur="500"/>
                                        <p:tgtEl>
                                          <p:spTgt spid="56"/>
                                        </p:tgtEl>
                                      </p:cBhvr>
                                    </p:animEffect>
                                  </p:childTnLst>
                                </p:cTn>
                              </p:par>
                            </p:childTnLst>
                          </p:cTn>
                        </p:par>
                      </p:childTnLst>
                    </p:cTn>
                  </p:par>
                  <p:par>
                    <p:cTn id="208" fill="hold">
                      <p:stCondLst>
                        <p:cond delay="indefinite"/>
                      </p:stCondLst>
                      <p:childTnLst>
                        <p:par>
                          <p:cTn id="209" fill="hold">
                            <p:stCondLst>
                              <p:cond delay="0"/>
                            </p:stCondLst>
                            <p:childTnLst>
                              <p:par>
                                <p:cTn id="210" presetID="1" presetClass="entr" presetSubtype="0" fill="hold" grpId="0" nodeType="clickEffect">
                                  <p:stCondLst>
                                    <p:cond delay="0"/>
                                  </p:stCondLst>
                                  <p:childTnLst>
                                    <p:set>
                                      <p:cBhvr>
                                        <p:cTn id="211" dur="1" fill="hold">
                                          <p:stCondLst>
                                            <p:cond delay="499"/>
                                          </p:stCondLst>
                                        </p:cTn>
                                        <p:tgtEl>
                                          <p:spTgt spid="57"/>
                                        </p:tgtEl>
                                        <p:attrNameLst>
                                          <p:attrName>style.visibility</p:attrName>
                                        </p:attrNameLst>
                                      </p:cBhvr>
                                      <p:to>
                                        <p:strVal val="visible"/>
                                      </p:to>
                                    </p:set>
                                  </p:childTnLst>
                                </p:cTn>
                              </p:par>
                            </p:childTnLst>
                          </p:cTn>
                        </p:par>
                        <p:par>
                          <p:cTn id="212" fill="hold">
                            <p:stCondLst>
                              <p:cond delay="500"/>
                            </p:stCondLst>
                            <p:childTnLst>
                              <p:par>
                                <p:cTn id="213" presetID="22" presetClass="entr" presetSubtype="1" fill="hold" nodeType="afterEffect">
                                  <p:stCondLst>
                                    <p:cond delay="0"/>
                                  </p:stCondLst>
                                  <p:childTnLst>
                                    <p:set>
                                      <p:cBhvr>
                                        <p:cTn id="214" dur="1" fill="hold">
                                          <p:stCondLst>
                                            <p:cond delay="0"/>
                                          </p:stCondLst>
                                        </p:cTn>
                                        <p:tgtEl>
                                          <p:spTgt spid="55"/>
                                        </p:tgtEl>
                                        <p:attrNameLst>
                                          <p:attrName>style.visibility</p:attrName>
                                        </p:attrNameLst>
                                      </p:cBhvr>
                                      <p:to>
                                        <p:strVal val="visible"/>
                                      </p:to>
                                    </p:set>
                                    <p:animEffect transition="in" filter="wipe(up)">
                                      <p:cBhvr>
                                        <p:cTn id="215" dur="500"/>
                                        <p:tgtEl>
                                          <p:spTgt spid="55"/>
                                        </p:tgtEl>
                                      </p:cBhvr>
                                    </p:animEffect>
                                  </p:childTnLst>
                                </p:cTn>
                              </p:par>
                            </p:childTnLst>
                          </p:cTn>
                        </p:par>
                      </p:childTnLst>
                    </p:cTn>
                  </p:par>
                  <p:par>
                    <p:cTn id="216" fill="hold">
                      <p:stCondLst>
                        <p:cond delay="indefinite"/>
                      </p:stCondLst>
                      <p:childTnLst>
                        <p:par>
                          <p:cTn id="217" fill="hold">
                            <p:stCondLst>
                              <p:cond delay="0"/>
                            </p:stCondLst>
                            <p:childTnLst>
                              <p:par>
                                <p:cTn id="218" presetID="1" presetClass="entr" presetSubtype="0" fill="hold" grpId="0" nodeType="clickEffect">
                                  <p:stCondLst>
                                    <p:cond delay="0"/>
                                  </p:stCondLst>
                                  <p:childTnLst>
                                    <p:set>
                                      <p:cBhvr>
                                        <p:cTn id="219" dur="1" fill="hold">
                                          <p:stCondLst>
                                            <p:cond delay="499"/>
                                          </p:stCondLst>
                                        </p:cTn>
                                        <p:tgtEl>
                                          <p:spTgt spid="39"/>
                                        </p:tgtEl>
                                        <p:attrNameLst>
                                          <p:attrName>style.visibility</p:attrName>
                                        </p:attrNameLst>
                                      </p:cBhvr>
                                      <p:to>
                                        <p:strVal val="visible"/>
                                      </p:to>
                                    </p:set>
                                  </p:childTnLst>
                                </p:cTn>
                              </p:par>
                            </p:childTnLst>
                          </p:cTn>
                        </p:par>
                        <p:par>
                          <p:cTn id="220" fill="hold">
                            <p:stCondLst>
                              <p:cond delay="500"/>
                            </p:stCondLst>
                            <p:childTnLst>
                              <p:par>
                                <p:cTn id="221" presetID="22" presetClass="entr" presetSubtype="8" fill="hold" nodeType="afterEffect">
                                  <p:stCondLst>
                                    <p:cond delay="0"/>
                                  </p:stCondLst>
                                  <p:childTnLst>
                                    <p:set>
                                      <p:cBhvr>
                                        <p:cTn id="222" dur="1" fill="hold">
                                          <p:stCondLst>
                                            <p:cond delay="0"/>
                                          </p:stCondLst>
                                        </p:cTn>
                                        <p:tgtEl>
                                          <p:spTgt spid="31"/>
                                        </p:tgtEl>
                                        <p:attrNameLst>
                                          <p:attrName>style.visibility</p:attrName>
                                        </p:attrNameLst>
                                      </p:cBhvr>
                                      <p:to>
                                        <p:strVal val="visible"/>
                                      </p:to>
                                    </p:set>
                                    <p:animEffect transition="in" filter="wipe(left)">
                                      <p:cBhvr>
                                        <p:cTn id="223" dur="500"/>
                                        <p:tgtEl>
                                          <p:spTgt spid="31"/>
                                        </p:tgtEl>
                                      </p:cBhvr>
                                    </p:animEffec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grpId="0" nodeType="clickEffect">
                                  <p:stCondLst>
                                    <p:cond delay="0"/>
                                  </p:stCondLst>
                                  <p:childTnLst>
                                    <p:set>
                                      <p:cBhvr>
                                        <p:cTn id="227" dur="1" fill="hold">
                                          <p:stCondLst>
                                            <p:cond delay="499"/>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5" grpId="0" animBg="1" autoUpdateAnimBg="0"/>
      <p:bldP spid="16" grpId="0" animBg="1" autoUpdateAnimBg="0"/>
      <p:bldP spid="20" grpId="0" animBg="1" autoUpdateAnimBg="0"/>
      <p:bldP spid="21" grpId="0" animBg="1" autoUpdateAnimBg="0"/>
      <p:bldP spid="22" grpId="0" animBg="1" autoUpdateAnimBg="0"/>
      <p:bldP spid="26" grpId="0" animBg="1" autoUpdateAnimBg="0"/>
      <p:bldP spid="27" grpId="0" animBg="1" autoUpdateAnimBg="0"/>
      <p:bldP spid="28" grpId="0" animBg="1" autoUpdateAnimBg="0"/>
      <p:bldP spid="29" grpId="0" animBg="1" autoUpdateAnimBg="0"/>
      <p:bldP spid="39" grpId="0" animBg="1" autoUpdateAnimBg="0"/>
      <p:bldP spid="57" grpId="0" animBg="1" autoUpdateAnimBg="0"/>
      <p:bldP spid="58" grpId="0" animBg="1" autoUpdateAnimBg="0"/>
      <p:bldP spid="59" grpId="0" animBg="1" autoUpdateAnimBg="0"/>
      <p:bldP spid="60" grpId="0" animBg="1" autoUpdateAnimBg="0"/>
      <p:bldP spid="62" grpId="0" animBg="1" autoUpdateAnimBg="0"/>
      <p:bldP spid="63" grpId="0" animBg="1" autoUpdateAnimBg="0"/>
      <p:bldP spid="69" grpId="0" animBg="1" autoUpdateAnimBg="0"/>
      <p:bldP spid="70" grpId="0" animBg="1" autoUpdateAnimBg="0"/>
      <p:bldP spid="77" grpId="0" animBg="1" autoUpdateAnimBg="0"/>
      <p:bldP spid="87" grpId="0" animBg="1" autoUpdateAnimBg="0"/>
      <p:bldP spid="89" grpId="0" animBg="1" autoUpdateAnimBg="0"/>
      <p:bldP spid="90"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7772400" cy="1362075"/>
          </a:xfrm>
        </p:spPr>
        <p:txBody>
          <a:bodyPr/>
          <a:lstStyle/>
          <a:p>
            <a:r>
              <a:rPr lang="en-US" cap="none" dirty="0" smtClean="0">
                <a:solidFill>
                  <a:schemeClr val="accent2">
                    <a:lumMod val="50000"/>
                  </a:schemeClr>
                </a:solidFill>
              </a:rPr>
              <a:t>How the Part D plan gets record of the ADAP payment</a:t>
            </a:r>
            <a:r>
              <a:rPr lang="en-US" dirty="0" smtClean="0"/>
              <a:t/>
            </a:r>
            <a:br>
              <a:rPr lang="en-US" dirty="0" smtClean="0"/>
            </a:b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z="2800" b="1" dirty="0" smtClean="0">
                <a:solidFill>
                  <a:schemeClr val="accent2">
                    <a:lumMod val="50000"/>
                  </a:schemeClr>
                </a:solidFill>
              </a:rPr>
              <a:t>Two methods for getting record of ADAP payment to the Part D Plan</a:t>
            </a:r>
          </a:p>
        </p:txBody>
      </p:sp>
      <p:sp>
        <p:nvSpPr>
          <p:cNvPr id="3" name="Content Placeholder 2"/>
          <p:cNvSpPr>
            <a:spLocks noGrp="1"/>
          </p:cNvSpPr>
          <p:nvPr>
            <p:ph idx="1"/>
          </p:nvPr>
        </p:nvSpPr>
        <p:spPr>
          <a:xfrm>
            <a:off x="533400" y="1371600"/>
            <a:ext cx="8001000" cy="5257800"/>
          </a:xfrm>
        </p:spPr>
        <p:txBody>
          <a:bodyPr/>
          <a:lstStyle/>
          <a:p>
            <a:pPr>
              <a:defRPr/>
            </a:pPr>
            <a:r>
              <a:rPr lang="en-US" sz="2000" dirty="0" smtClean="0"/>
              <a:t>If you currently pay claims real-time online</a:t>
            </a:r>
          </a:p>
          <a:p>
            <a:pPr lvl="1">
              <a:defRPr/>
            </a:pPr>
            <a:r>
              <a:rPr lang="en-US" sz="2000" dirty="0" smtClean="0">
                <a:ea typeface="+mn-ea"/>
                <a:cs typeface="+mn-cs"/>
              </a:rPr>
              <a:t>For claims that are submitted to your plan via a switch (no direct connection from the pharmacy to the plan/processor)- no further effort is needed</a:t>
            </a:r>
          </a:p>
          <a:p>
            <a:pPr lvl="1">
              <a:defRPr/>
            </a:pPr>
            <a:r>
              <a:rPr lang="en-US" sz="2000" dirty="0" smtClean="0">
                <a:ea typeface="+mn-ea"/>
                <a:cs typeface="+mn-cs"/>
              </a:rPr>
              <a:t>If claims are submitted directly to your plan without the use of a switch in-between you/processor and the pharmacy, then you must send the claims in a batch file format</a:t>
            </a:r>
          </a:p>
          <a:p>
            <a:pPr>
              <a:defRPr/>
            </a:pPr>
            <a:r>
              <a:rPr lang="en-US" sz="2000" dirty="0" smtClean="0"/>
              <a:t>If you do not pay claims real-time online then you must send a electronic batch file to the Transaction Facilitator</a:t>
            </a:r>
          </a:p>
          <a:p>
            <a:pPr>
              <a:buFontTx/>
              <a:buNone/>
              <a:defRPr/>
            </a:pPr>
            <a:endParaRPr lang="en-US" sz="2400" dirty="0" smtClean="0"/>
          </a:p>
          <a:p>
            <a:pPr>
              <a:buFontTx/>
              <a:buNone/>
              <a:defRPr/>
            </a:pPr>
            <a:r>
              <a:rPr lang="en-US" sz="2000" i="1" dirty="0" smtClean="0">
                <a:solidFill>
                  <a:srgbClr val="FF0000"/>
                </a:solidFill>
              </a:rPr>
              <a:t>Reminder: </a:t>
            </a:r>
          </a:p>
          <a:p>
            <a:pPr>
              <a:buFontTx/>
              <a:buNone/>
              <a:defRPr/>
            </a:pPr>
            <a:r>
              <a:rPr lang="en-US" sz="1800" dirty="0" smtClean="0">
                <a:solidFill>
                  <a:srgbClr val="FF0000"/>
                </a:solidFill>
              </a:rPr>
              <a:t>	You must have eligibility on file with CMS or else the Transaction Facilitator will not be able to find an OHI record and therefore cannot transmit record of your payment to the Part D plan.  </a:t>
            </a:r>
            <a:endParaRPr lang="en-US" sz="2000" dirty="0" smtClean="0">
              <a:solidFill>
                <a:srgbClr val="FF0000"/>
              </a:solidFill>
            </a:endParaRPr>
          </a:p>
          <a:p>
            <a:pPr>
              <a:defRPr/>
            </a:pP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1295400" y="381000"/>
            <a:ext cx="7467600" cy="1143000"/>
          </a:xfrm>
        </p:spPr>
        <p:txBody>
          <a:bodyPr/>
          <a:lstStyle/>
          <a:p>
            <a:r>
              <a:rPr lang="en-US" sz="2800" b="1" dirty="0" smtClean="0">
                <a:solidFill>
                  <a:schemeClr val="accent2">
                    <a:lumMod val="50000"/>
                  </a:schemeClr>
                </a:solidFill>
              </a:rPr>
              <a:t>How the supplemental payer’s paid amount is transmitted to the Part D Plan if they are paid on-line</a:t>
            </a:r>
          </a:p>
        </p:txBody>
      </p:sp>
      <p:pic>
        <p:nvPicPr>
          <p:cNvPr id="62466" name="Picture 3"/>
          <p:cNvPicPr>
            <a:picLocks noChangeAspect="1" noChangeArrowheads="1"/>
          </p:cNvPicPr>
          <p:nvPr/>
        </p:nvPicPr>
        <p:blipFill>
          <a:blip r:embed="rId2" cstate="print"/>
          <a:srcRect/>
          <a:stretch>
            <a:fillRect/>
          </a:stretch>
        </p:blipFill>
        <p:spPr bwMode="auto">
          <a:xfrm>
            <a:off x="381000" y="1905000"/>
            <a:ext cx="8482013" cy="44196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38200" y="228600"/>
            <a:ext cx="7086600" cy="736600"/>
          </a:xfrm>
        </p:spPr>
        <p:txBody>
          <a:bodyPr/>
          <a:lstStyle/>
          <a:p>
            <a:pPr algn="ctr"/>
            <a:r>
              <a:rPr lang="en-US" sz="2800" b="1" dirty="0" smtClean="0">
                <a:solidFill>
                  <a:schemeClr val="accent2">
                    <a:lumMod val="50000"/>
                  </a:schemeClr>
                </a:solidFill>
              </a:rPr>
              <a:t>Part D Acronyms/Definitions</a:t>
            </a:r>
          </a:p>
        </p:txBody>
      </p:sp>
      <p:sp>
        <p:nvSpPr>
          <p:cNvPr id="5123" name="Content Placeholder 2"/>
          <p:cNvSpPr>
            <a:spLocks noGrp="1"/>
          </p:cNvSpPr>
          <p:nvPr>
            <p:ph idx="1"/>
          </p:nvPr>
        </p:nvSpPr>
        <p:spPr>
          <a:xfrm>
            <a:off x="304800" y="1295400"/>
            <a:ext cx="8382000" cy="5105400"/>
          </a:xfrm>
        </p:spPr>
        <p:txBody>
          <a:bodyPr/>
          <a:lstStyle/>
          <a:p>
            <a:pPr>
              <a:buFont typeface="Wingdings" pitchFamily="2" charset="2"/>
              <a:buChar char="Ø"/>
            </a:pPr>
            <a:r>
              <a:rPr lang="en-US" sz="2000" dirty="0" smtClean="0"/>
              <a:t>COB - Coordination of Benefits- Activities that result when multiple payers exist for claims to ensure the appropriate costs are paid by the responsible payer.</a:t>
            </a:r>
          </a:p>
          <a:p>
            <a:pPr>
              <a:buFont typeface="Wingdings" pitchFamily="2" charset="2"/>
              <a:buChar char="Ø"/>
            </a:pPr>
            <a:r>
              <a:rPr lang="en-US" sz="2000" dirty="0" smtClean="0"/>
              <a:t>N transactions - Information Reporting transactions (Transaction Code of “N”) that contain information regarding a paid supplemental claim. These transactions are sent to the Part D plan of record for a beneficiary.</a:t>
            </a:r>
          </a:p>
          <a:p>
            <a:pPr>
              <a:buFont typeface="Wingdings" pitchFamily="2" charset="2"/>
              <a:buChar char="Ø"/>
            </a:pPr>
            <a:r>
              <a:rPr lang="en-US" sz="2000" dirty="0" smtClean="0"/>
              <a:t>NPI- National Provider Identifier</a:t>
            </a:r>
          </a:p>
          <a:p>
            <a:pPr>
              <a:buFont typeface="Wingdings" pitchFamily="2" charset="2"/>
              <a:buChar char="Ø"/>
            </a:pPr>
            <a:r>
              <a:rPr lang="en-US" sz="2000" dirty="0" smtClean="0"/>
              <a:t>OHI - Other Health Insurance (other insurance that can be primary or supplemental to Part D).</a:t>
            </a:r>
          </a:p>
          <a:p>
            <a:pPr>
              <a:buFont typeface="Wingdings" pitchFamily="2" charset="2"/>
              <a:buChar char="Ø"/>
            </a:pPr>
            <a:r>
              <a:rPr lang="en-US" sz="2000" dirty="0" smtClean="0"/>
              <a:t>“Other TrOOP” - payments paid by a supplemental payer that count toward the beneficiary’s TrOOP (e.g., a qualified SPAP,  ADAPs, some charities).</a:t>
            </a:r>
          </a:p>
          <a:p>
            <a:pPr>
              <a:buFont typeface="Wingdings" pitchFamily="2" charset="2"/>
              <a:buChar char="Ø"/>
            </a:pPr>
            <a:r>
              <a:rPr lang="en-US" sz="2000" dirty="0" smtClean="0"/>
              <a:t>PLRO - Patient Liability Reduction Due to Other Payer Amount- the amount by which patient liability is reduced due to payment by other payers that are not TrOOP eligible.</a:t>
            </a:r>
          </a:p>
          <a:p>
            <a:pPr>
              <a:buFont typeface="Wingdings" pitchFamily="2" charset="2"/>
              <a:buChar char="Ø"/>
            </a:pPr>
            <a:endParaRPr lang="en-US" sz="2000" dirty="0" smtClean="0"/>
          </a:p>
          <a:p>
            <a:endParaRPr lang="en-US" sz="1800" dirty="0" smtClean="0"/>
          </a:p>
          <a:p>
            <a:pPr>
              <a:buFont typeface="Wingdings" pitchFamily="2" charset="2"/>
              <a:buChar char="Ø"/>
            </a:pPr>
            <a:endParaRPr lang="en-US" sz="2000" dirty="0" smtClean="0"/>
          </a:p>
          <a:p>
            <a:pPr>
              <a:buFontTx/>
              <a:buNone/>
            </a:pPr>
            <a:endParaRPr lang="en-US" dirty="0" smtClean="0"/>
          </a:p>
        </p:txBody>
      </p:sp>
      <p:pic>
        <p:nvPicPr>
          <p:cNvPr id="4"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z="2800" b="1" dirty="0" smtClean="0">
                <a:solidFill>
                  <a:schemeClr val="accent2">
                    <a:lumMod val="50000"/>
                  </a:schemeClr>
                </a:solidFill>
              </a:rPr>
              <a:t>Batch N File Process</a:t>
            </a:r>
          </a:p>
        </p:txBody>
      </p:sp>
      <p:pic>
        <p:nvPicPr>
          <p:cNvPr id="63490" name="Picture 2"/>
          <p:cNvPicPr>
            <a:picLocks noGrp="1" noChangeAspect="1" noChangeArrowheads="1"/>
          </p:cNvPicPr>
          <p:nvPr>
            <p:ph idx="1"/>
          </p:nvPr>
        </p:nvPicPr>
        <p:blipFill>
          <a:blip r:embed="rId2" cstate="print"/>
          <a:srcRect/>
          <a:stretch>
            <a:fillRect/>
          </a:stretch>
        </p:blipFill>
        <p:spPr>
          <a:xfrm>
            <a:off x="609600" y="1524000"/>
            <a:ext cx="7807325" cy="4038600"/>
          </a:xfrm>
        </p:spPr>
      </p:pic>
      <p:pic>
        <p:nvPicPr>
          <p:cNvPr id="4" name="Picture 2"/>
          <p:cNvPicPr>
            <a:picLocks noChangeAspect="1" noChangeArrowheads="1"/>
          </p:cNvPicPr>
          <p:nvPr/>
        </p:nvPicPr>
        <p:blipFill>
          <a:blip r:embed="rId3"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z="2800" b="1" dirty="0" smtClean="0">
                <a:solidFill>
                  <a:schemeClr val="accent2">
                    <a:lumMod val="50000"/>
                  </a:schemeClr>
                </a:solidFill>
              </a:rPr>
              <a:t>What supplemental claim information is provided to the Part D Plan?</a:t>
            </a:r>
          </a:p>
        </p:txBody>
      </p:sp>
      <p:sp>
        <p:nvSpPr>
          <p:cNvPr id="3" name="Content Placeholder 2"/>
          <p:cNvSpPr>
            <a:spLocks noGrp="1"/>
          </p:cNvSpPr>
          <p:nvPr>
            <p:ph idx="1"/>
          </p:nvPr>
        </p:nvSpPr>
        <p:spPr>
          <a:xfrm>
            <a:off x="609600" y="1371600"/>
            <a:ext cx="7772400" cy="4876800"/>
          </a:xfrm>
        </p:spPr>
        <p:txBody>
          <a:bodyPr/>
          <a:lstStyle/>
          <a:p>
            <a:pPr marL="0" indent="0">
              <a:buFontTx/>
              <a:buNone/>
              <a:defRPr/>
            </a:pPr>
            <a:r>
              <a:rPr lang="en-US" sz="2400" dirty="0" smtClean="0"/>
              <a:t>Information is provided in the form of an NCPDP Information Reporting (N) transaction. The N transaction:</a:t>
            </a:r>
          </a:p>
          <a:p>
            <a:pPr>
              <a:defRPr/>
            </a:pPr>
            <a:r>
              <a:rPr lang="en-US" sz="2000" dirty="0" smtClean="0"/>
              <a:t>Contains the least amount of information necessary is provided to the Part D Plan</a:t>
            </a:r>
          </a:p>
          <a:p>
            <a:pPr>
              <a:defRPr/>
            </a:pPr>
            <a:r>
              <a:rPr lang="en-US" sz="2000" dirty="0" smtClean="0"/>
              <a:t>Contains the Part D Routing information (4Rx) and the Supplemental 4Rx as well as the final amount the beneficiary paid out of pocket after the claim was processed by the supplemental payer</a:t>
            </a:r>
          </a:p>
          <a:p>
            <a:pPr>
              <a:defRPr/>
            </a:pPr>
            <a:r>
              <a:rPr lang="en-US" sz="2000" dirty="0" smtClean="0"/>
              <a:t>Is used by the Part D plan to compare the Part D beneficiary liability to the supplemental liability to determine how much of the supplemental plan payment to apply to other TrOOP or PLRO</a:t>
            </a:r>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z="2800" b="1" dirty="0" smtClean="0">
                <a:solidFill>
                  <a:schemeClr val="accent2">
                    <a:lumMod val="50000"/>
                  </a:schemeClr>
                </a:solidFill>
              </a:rPr>
              <a:t>Eligibility delays or inaccurate eligibility</a:t>
            </a:r>
            <a:r>
              <a:rPr lang="en-US" sz="2800" b="1" dirty="0" smtClean="0"/>
              <a:t/>
            </a:r>
            <a:br>
              <a:rPr lang="en-US" sz="2800" b="1" dirty="0" smtClean="0"/>
            </a:br>
            <a:endParaRPr lang="en-US" sz="2800" b="1" dirty="0" smtClean="0"/>
          </a:p>
        </p:txBody>
      </p:sp>
      <p:sp>
        <p:nvSpPr>
          <p:cNvPr id="70658" name="Content Placeholder 2"/>
          <p:cNvSpPr>
            <a:spLocks noGrp="1"/>
          </p:cNvSpPr>
          <p:nvPr>
            <p:ph idx="1"/>
          </p:nvPr>
        </p:nvSpPr>
        <p:spPr>
          <a:xfrm>
            <a:off x="685800" y="1371600"/>
            <a:ext cx="7772400" cy="4648200"/>
          </a:xfrm>
        </p:spPr>
        <p:txBody>
          <a:bodyPr/>
          <a:lstStyle/>
          <a:p>
            <a:r>
              <a:rPr lang="en-US" sz="2400" dirty="0" smtClean="0"/>
              <a:t>30 day file submission result in inherent delays in availability of supplemental OHI records</a:t>
            </a:r>
          </a:p>
          <a:p>
            <a:r>
              <a:rPr lang="en-US" sz="2400" dirty="0" smtClean="0"/>
              <a:t>If a match on OHI is not found, transactions are followed-up for a limited time period</a:t>
            </a:r>
          </a:p>
          <a:p>
            <a:r>
              <a:rPr lang="en-US" sz="2400" dirty="0" smtClean="0"/>
              <a:t>If the follow-up period is exhausted: </a:t>
            </a:r>
          </a:p>
          <a:p>
            <a:pPr lvl="1"/>
            <a:r>
              <a:rPr lang="en-US" sz="2000" dirty="0" smtClean="0"/>
              <a:t>If qualified, there is no impact to TrOOP (ADAP)</a:t>
            </a:r>
          </a:p>
          <a:p>
            <a:pPr lvl="1"/>
            <a:r>
              <a:rPr lang="en-US" sz="2000" dirty="0" smtClean="0"/>
              <a:t>If non-qualified, then TrOOP is overstated</a:t>
            </a:r>
          </a:p>
          <a:p>
            <a:pPr lvl="1"/>
            <a:r>
              <a:rPr lang="en-US" sz="2000" dirty="0" smtClean="0">
                <a:solidFill>
                  <a:srgbClr val="FF0000"/>
                </a:solidFill>
              </a:rPr>
              <a:t>There is no possibility of funds recoupment for the supplemental if claim is adjusted downward (remember 45 day adjustment rule)</a:t>
            </a:r>
          </a:p>
        </p:txBody>
      </p:sp>
      <p:pic>
        <p:nvPicPr>
          <p:cNvPr id="4" name="Picture 2"/>
          <p:cNvPicPr>
            <a:picLocks noChangeAspect="1" noChangeArrowheads="1"/>
          </p:cNvPicPr>
          <p:nvPr/>
        </p:nvPicPr>
        <p:blipFill>
          <a:blip r:embed="rId2"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7801"/>
            <a:ext cx="7086600" cy="660400"/>
          </a:xfrm>
        </p:spPr>
        <p:txBody>
          <a:bodyPr/>
          <a:lstStyle/>
          <a:p>
            <a:pPr algn="ctr"/>
            <a:r>
              <a:rPr lang="en-US" sz="2800" b="1" dirty="0" smtClean="0"/>
              <a:t>Follow-up Process</a:t>
            </a:r>
            <a:endParaRPr lang="en-US" sz="2800" b="1" dirty="0"/>
          </a:p>
        </p:txBody>
      </p:sp>
      <p:sp>
        <p:nvSpPr>
          <p:cNvPr id="3" name="Content Placeholder 2"/>
          <p:cNvSpPr>
            <a:spLocks noGrp="1"/>
          </p:cNvSpPr>
          <p:nvPr>
            <p:ph idx="1"/>
          </p:nvPr>
        </p:nvSpPr>
        <p:spPr>
          <a:xfrm>
            <a:off x="457200" y="1219200"/>
            <a:ext cx="8229600" cy="4953000"/>
          </a:xfrm>
        </p:spPr>
        <p:txBody>
          <a:bodyPr/>
          <a:lstStyle/>
          <a:p>
            <a:pPr>
              <a:buFont typeface="Wingdings" pitchFamily="2" charset="2"/>
              <a:buChar char="Ø"/>
            </a:pPr>
            <a:r>
              <a:rPr lang="en-US" sz="2400" dirty="0" smtClean="0"/>
              <a:t>Intended to address situations where</a:t>
            </a:r>
          </a:p>
          <a:p>
            <a:pPr marL="582930" lvl="1" eaLnBrk="0" hangingPunct="0">
              <a:lnSpc>
                <a:spcPct val="106000"/>
              </a:lnSpc>
              <a:buFont typeface="Arial" pitchFamily="34" charset="0"/>
              <a:buChar char="•"/>
            </a:pPr>
            <a:r>
              <a:rPr lang="en-US" sz="2400" dirty="0" smtClean="0"/>
              <a:t>No supplemental match found </a:t>
            </a:r>
          </a:p>
          <a:p>
            <a:pPr marL="582930" lvl="1" eaLnBrk="0" hangingPunct="0">
              <a:lnSpc>
                <a:spcPct val="106000"/>
              </a:lnSpc>
              <a:buFont typeface="Arial" pitchFamily="34" charset="0"/>
              <a:buChar char="•"/>
            </a:pPr>
            <a:r>
              <a:rPr lang="en-US" sz="2400" dirty="0" smtClean="0"/>
              <a:t>No Part D Plan found</a:t>
            </a:r>
          </a:p>
          <a:p>
            <a:pPr marL="582930" lvl="1" eaLnBrk="0" hangingPunct="0">
              <a:lnSpc>
                <a:spcPct val="106000"/>
              </a:lnSpc>
              <a:buFont typeface="Arial" pitchFamily="34" charset="0"/>
              <a:buChar char="•"/>
            </a:pPr>
            <a:r>
              <a:rPr lang="en-US" sz="2400" dirty="0" smtClean="0"/>
              <a:t>Part D Plan found but not active on date of service on the claim</a:t>
            </a:r>
          </a:p>
          <a:p>
            <a:pPr>
              <a:buFont typeface="Wingdings" pitchFamily="2" charset="2"/>
              <a:buChar char="Ø"/>
            </a:pPr>
            <a:r>
              <a:rPr lang="en-US" sz="2400" dirty="0" smtClean="0"/>
              <a:t>The industry-defined intervals for the N generation follow-up is:</a:t>
            </a:r>
          </a:p>
          <a:p>
            <a:pPr marL="582930" lvl="1" eaLnBrk="0" hangingPunct="0">
              <a:lnSpc>
                <a:spcPct val="106000"/>
              </a:lnSpc>
              <a:buFont typeface="Arial" pitchFamily="34" charset="0"/>
              <a:buChar char="•"/>
            </a:pPr>
            <a:r>
              <a:rPr lang="en-US" sz="2400" dirty="0" smtClean="0"/>
              <a:t>Once a week for four weeks</a:t>
            </a:r>
          </a:p>
          <a:p>
            <a:pPr marL="582930" lvl="1" eaLnBrk="0" hangingPunct="0">
              <a:lnSpc>
                <a:spcPct val="106000"/>
              </a:lnSpc>
              <a:buFont typeface="Arial" pitchFamily="34" charset="0"/>
              <a:buChar char="•"/>
            </a:pPr>
            <a:r>
              <a:rPr lang="en-US" sz="2400" dirty="0" smtClean="0"/>
              <a:t>Then once a month for 2 months</a:t>
            </a:r>
            <a:endParaRPr lang="en-US" sz="2000" dirty="0" smtClean="0"/>
          </a:p>
          <a:p>
            <a:pPr marL="582930" lvl="1" eaLnBrk="0" hangingPunct="0">
              <a:lnSpc>
                <a:spcPct val="106000"/>
              </a:lnSpc>
              <a:buNone/>
            </a:pPr>
            <a:endParaRPr lang="en-US" sz="2400" dirty="0" smtClean="0"/>
          </a:p>
          <a:p>
            <a:pPr>
              <a:buFont typeface="Wingdings" pitchFamily="2" charset="2"/>
              <a:buChar char="Ø"/>
            </a:pPr>
            <a:endParaRPr lang="en-US" sz="3200" dirty="0" smtClean="0"/>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z="2800" b="1" dirty="0" smtClean="0">
                <a:solidFill>
                  <a:schemeClr val="accent2">
                    <a:lumMod val="50000"/>
                  </a:schemeClr>
                </a:solidFill>
              </a:rPr>
              <a:t>How Part D plans find a beneficiary and apply supplemental information</a:t>
            </a:r>
            <a:br>
              <a:rPr lang="en-US" sz="2800" b="1" dirty="0" smtClean="0">
                <a:solidFill>
                  <a:schemeClr val="accent2">
                    <a:lumMod val="50000"/>
                  </a:schemeClr>
                </a:solidFill>
              </a:rPr>
            </a:br>
            <a:r>
              <a:rPr lang="en-US" sz="2800" b="1" dirty="0" smtClean="0">
                <a:solidFill>
                  <a:schemeClr val="accent2">
                    <a:lumMod val="50000"/>
                  </a:schemeClr>
                </a:solidFill>
              </a:rPr>
              <a:t> to TrOOP</a:t>
            </a:r>
          </a:p>
        </p:txBody>
      </p:sp>
      <p:sp>
        <p:nvSpPr>
          <p:cNvPr id="71682" name="Content Placeholder 2"/>
          <p:cNvSpPr>
            <a:spLocks noGrp="1"/>
          </p:cNvSpPr>
          <p:nvPr>
            <p:ph idx="1"/>
          </p:nvPr>
        </p:nvSpPr>
        <p:spPr>
          <a:xfrm>
            <a:off x="609600" y="1371600"/>
            <a:ext cx="7772400" cy="4876800"/>
          </a:xfrm>
        </p:spPr>
        <p:txBody>
          <a:bodyPr/>
          <a:lstStyle/>
          <a:p>
            <a:r>
              <a:rPr lang="en-US" sz="2400" dirty="0" smtClean="0"/>
              <a:t>Using the information off the supplemental N transactions using NPI, Prescription number, Date of Service and the NDC of the drug to first find the paid Part D Claim.</a:t>
            </a:r>
          </a:p>
          <a:p>
            <a:pPr lvl="1"/>
            <a:r>
              <a:rPr lang="en-US" sz="2000" dirty="0" smtClean="0"/>
              <a:t>Once the Part D Claim is found they then determine who the beneficiary is.</a:t>
            </a:r>
          </a:p>
          <a:p>
            <a:pPr lvl="1"/>
            <a:r>
              <a:rPr lang="en-US" sz="2000" dirty="0" smtClean="0"/>
              <a:t>Once the Part D beneficiary is found, the supplemental insurance information for the beneficiary can be found.</a:t>
            </a:r>
          </a:p>
          <a:p>
            <a:r>
              <a:rPr lang="en-US" sz="2400" dirty="0" smtClean="0"/>
              <a:t>Using the Part D 4Rx and the supplemental 4Rx</a:t>
            </a:r>
          </a:p>
          <a:p>
            <a:pPr lvl="1"/>
            <a:r>
              <a:rPr lang="en-US" sz="2000" dirty="0" smtClean="0"/>
              <a:t>If both match, did Part D pay the claim?</a:t>
            </a:r>
          </a:p>
          <a:p>
            <a:r>
              <a:rPr lang="en-US" sz="2400" dirty="0" smtClean="0"/>
              <a:t>Part D plan applies the supplemental paid amount to other TrOOP or PLRO based on the information contained in the supplemental OHI</a:t>
            </a:r>
          </a:p>
          <a:p>
            <a:pPr lvl="1"/>
            <a:endParaRPr lang="en-US" sz="2000" dirty="0" smtClean="0"/>
          </a:p>
        </p:txBody>
      </p:sp>
      <p:pic>
        <p:nvPicPr>
          <p:cNvPr id="4" name="Picture 2"/>
          <p:cNvPicPr>
            <a:picLocks noChangeAspect="1" noChangeArrowheads="1"/>
          </p:cNvPicPr>
          <p:nvPr/>
        </p:nvPicPr>
        <p:blipFill>
          <a:blip r:embed="rId2"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1447800" y="228600"/>
            <a:ext cx="7010400" cy="1143000"/>
          </a:xfrm>
        </p:spPr>
        <p:txBody>
          <a:bodyPr/>
          <a:lstStyle/>
          <a:p>
            <a:r>
              <a:rPr lang="en-US" sz="2800" b="1" dirty="0" smtClean="0">
                <a:solidFill>
                  <a:schemeClr val="accent2">
                    <a:lumMod val="50000"/>
                  </a:schemeClr>
                </a:solidFill>
              </a:rPr>
              <a:t>What Happens if the Supplemental N does not match OHI the Part D Plan/Processor has on file?</a:t>
            </a:r>
          </a:p>
        </p:txBody>
      </p:sp>
      <p:sp>
        <p:nvSpPr>
          <p:cNvPr id="5" name="Content Placeholder 2"/>
          <p:cNvSpPr txBox="1">
            <a:spLocks/>
          </p:cNvSpPr>
          <p:nvPr/>
        </p:nvSpPr>
        <p:spPr bwMode="auto">
          <a:xfrm>
            <a:off x="685800" y="1600200"/>
            <a:ext cx="7772400" cy="4648200"/>
          </a:xfrm>
          <a:prstGeom prst="rect">
            <a:avLst/>
          </a:prstGeom>
          <a:noFill/>
          <a:ln w="9525">
            <a:noFill/>
            <a:miter lim="800000"/>
            <a:headEnd/>
            <a:tailEnd/>
          </a:ln>
        </p:spPr>
        <p:txBody>
          <a:bodyPr/>
          <a:lstStyle/>
          <a:p>
            <a:pPr marL="342900" indent="-342900">
              <a:spcBef>
                <a:spcPct val="20000"/>
              </a:spcBef>
              <a:buFontTx/>
              <a:buChar char="•"/>
              <a:defRPr/>
            </a:pPr>
            <a:r>
              <a:rPr lang="en-US" sz="2400" dirty="0">
                <a:latin typeface="+mn-lt"/>
              </a:rPr>
              <a:t>The supplemental payment amount is applied to </a:t>
            </a:r>
            <a:r>
              <a:rPr lang="en-US" sz="2400" dirty="0" smtClean="0">
                <a:latin typeface="+mn-lt"/>
              </a:rPr>
              <a:t>PLRO as </a:t>
            </a:r>
            <a:r>
              <a:rPr lang="en-US" sz="2400" kern="0" dirty="0" smtClean="0">
                <a:latin typeface="+mn-lt"/>
              </a:rPr>
              <a:t>CMS </a:t>
            </a:r>
            <a:r>
              <a:rPr lang="en-US" sz="2400" kern="0" dirty="0">
                <a:latin typeface="+mn-lt"/>
              </a:rPr>
              <a:t>guidance states apply to PLRO (reduce TrOOP)</a:t>
            </a:r>
          </a:p>
          <a:p>
            <a:pPr marL="342900" indent="-342900">
              <a:spcBef>
                <a:spcPct val="20000"/>
              </a:spcBef>
              <a:buFontTx/>
              <a:buChar char="•"/>
              <a:defRPr/>
            </a:pPr>
            <a:r>
              <a:rPr lang="en-US" sz="2400" kern="0" dirty="0">
                <a:latin typeface="+mn-lt"/>
              </a:rPr>
              <a:t>For </a:t>
            </a:r>
            <a:r>
              <a:rPr lang="en-US" sz="2400" kern="0" dirty="0" smtClean="0">
                <a:latin typeface="+mn-lt"/>
              </a:rPr>
              <a:t>ADAPs, beneficiary </a:t>
            </a:r>
            <a:r>
              <a:rPr lang="en-US" sz="2400" kern="0" dirty="0">
                <a:latin typeface="+mn-lt"/>
              </a:rPr>
              <a:t>TrOOP is reduced </a:t>
            </a:r>
            <a:r>
              <a:rPr lang="en-US" sz="2400" kern="0" dirty="0" smtClean="0">
                <a:latin typeface="+mn-lt"/>
              </a:rPr>
              <a:t>and impacts the beneficiary and </a:t>
            </a:r>
            <a:r>
              <a:rPr lang="en-US" sz="2400" kern="0" dirty="0">
                <a:latin typeface="+mn-lt"/>
              </a:rPr>
              <a:t>possibly the supplemental </a:t>
            </a:r>
            <a:r>
              <a:rPr lang="en-US" sz="2400" kern="0" dirty="0" smtClean="0">
                <a:latin typeface="+mn-lt"/>
              </a:rPr>
              <a:t>plan</a:t>
            </a:r>
            <a:endParaRPr lang="en-US" sz="2400" kern="0" dirty="0">
              <a:latin typeface="+mn-lt"/>
            </a:endParaRPr>
          </a:p>
          <a:p>
            <a:pPr marL="342900" indent="-342900">
              <a:spcBef>
                <a:spcPct val="20000"/>
              </a:spcBef>
              <a:buFontTx/>
              <a:buChar char="•"/>
              <a:defRPr/>
            </a:pPr>
            <a:r>
              <a:rPr lang="en-US" sz="2400" dirty="0">
                <a:latin typeface="+mn-lt"/>
              </a:rPr>
              <a:t>The </a:t>
            </a:r>
            <a:r>
              <a:rPr lang="en-US" sz="2400" dirty="0" smtClean="0">
                <a:latin typeface="+mn-lt"/>
              </a:rPr>
              <a:t>beneficiary </a:t>
            </a:r>
            <a:r>
              <a:rPr lang="en-US" sz="2400" dirty="0">
                <a:latin typeface="+mn-lt"/>
              </a:rPr>
              <a:t>takes longer to get to catastrophic coverage. As a result depending on the </a:t>
            </a:r>
            <a:r>
              <a:rPr lang="en-US" sz="2400" dirty="0" smtClean="0">
                <a:latin typeface="+mn-lt"/>
              </a:rPr>
              <a:t>ADAP, the beneficiary/ADAP may </a:t>
            </a:r>
            <a:r>
              <a:rPr lang="en-US" sz="2400" dirty="0">
                <a:latin typeface="+mn-lt"/>
              </a:rPr>
              <a:t>pay for more than they should.</a:t>
            </a:r>
          </a:p>
          <a:p>
            <a:pPr marL="342900" indent="-342900">
              <a:spcBef>
                <a:spcPct val="20000"/>
              </a:spcBef>
              <a:buFontTx/>
              <a:buChar char="•"/>
              <a:defRPr/>
            </a:pPr>
            <a:r>
              <a:rPr lang="en-US" sz="2400" kern="0" dirty="0">
                <a:latin typeface="+mn-lt"/>
              </a:rPr>
              <a:t>May result in incorrect refund or recoupment</a:t>
            </a:r>
          </a:p>
          <a:p>
            <a:pPr marL="342900" indent="-342900">
              <a:spcBef>
                <a:spcPct val="20000"/>
              </a:spcBef>
              <a:buFontTx/>
              <a:buChar char="•"/>
              <a:defRPr/>
            </a:pPr>
            <a:endParaRPr lang="en-US" sz="2400" dirty="0">
              <a:latin typeface="+mn-lt"/>
            </a:endParaRPr>
          </a:p>
          <a:p>
            <a:pPr marL="342900" indent="-342900">
              <a:spcBef>
                <a:spcPct val="20000"/>
              </a:spcBef>
              <a:buFontTx/>
              <a:buChar char="•"/>
              <a:defRPr/>
            </a:pPr>
            <a:endParaRPr lang="en-US" sz="2400" kern="0" dirty="0">
              <a:latin typeface="+mn-lt"/>
            </a:endParaRPr>
          </a:p>
        </p:txBody>
      </p:sp>
      <p:pic>
        <p:nvPicPr>
          <p:cNvPr id="4" name="Picture 2"/>
          <p:cNvPicPr>
            <a:picLocks noChangeAspect="1" noChangeArrowheads="1"/>
          </p:cNvPicPr>
          <p:nvPr/>
        </p:nvPicPr>
        <p:blipFill>
          <a:blip r:embed="rId2"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010400" cy="1143000"/>
          </a:xfrm>
        </p:spPr>
        <p:txBody>
          <a:bodyPr/>
          <a:lstStyle/>
          <a:p>
            <a:r>
              <a:rPr lang="en-US" dirty="0" smtClean="0">
                <a:solidFill>
                  <a:schemeClr val="accent2">
                    <a:lumMod val="50000"/>
                  </a:schemeClr>
                </a:solidFill>
              </a:rPr>
              <a:t>Successes to date</a:t>
            </a:r>
            <a:endParaRPr lang="en-US" dirty="0">
              <a:solidFill>
                <a:schemeClr val="accent2">
                  <a:lumMod val="50000"/>
                </a:schemeClr>
              </a:solidFill>
            </a:endParaRPr>
          </a:p>
        </p:txBody>
      </p:sp>
      <p:sp>
        <p:nvSpPr>
          <p:cNvPr id="3" name="Content Placeholder 2"/>
          <p:cNvSpPr>
            <a:spLocks noGrp="1"/>
          </p:cNvSpPr>
          <p:nvPr>
            <p:ph idx="1"/>
          </p:nvPr>
        </p:nvSpPr>
        <p:spPr>
          <a:xfrm>
            <a:off x="533400" y="1371600"/>
            <a:ext cx="7772400" cy="4114800"/>
          </a:xfrm>
        </p:spPr>
        <p:txBody>
          <a:bodyPr/>
          <a:lstStyle/>
          <a:p>
            <a:pPr lvl="1" algn="ctr">
              <a:buNone/>
            </a:pPr>
            <a:r>
              <a:rPr lang="en-US" dirty="0" smtClean="0"/>
              <a:t>Top performing ADAPs </a:t>
            </a:r>
          </a:p>
          <a:p>
            <a:pPr lvl="1" algn="ctr">
              <a:buNone/>
            </a:pPr>
            <a:r>
              <a:rPr lang="en-US" dirty="0" smtClean="0"/>
              <a:t>(an eligibility match was found)</a:t>
            </a:r>
          </a:p>
          <a:p>
            <a:pPr lvl="1" algn="ctr">
              <a:buNone/>
            </a:pPr>
            <a:r>
              <a:rPr lang="en-US" dirty="0" smtClean="0"/>
              <a:t>NE*-97% </a:t>
            </a:r>
          </a:p>
          <a:p>
            <a:pPr lvl="1" algn="ctr">
              <a:buNone/>
            </a:pPr>
            <a:r>
              <a:rPr lang="en-US" dirty="0" smtClean="0"/>
              <a:t>NJ-95%</a:t>
            </a:r>
          </a:p>
          <a:p>
            <a:pPr lvl="1" algn="ctr">
              <a:buNone/>
            </a:pPr>
            <a:r>
              <a:rPr lang="en-US" dirty="0" smtClean="0"/>
              <a:t>MI*-93%</a:t>
            </a:r>
          </a:p>
          <a:p>
            <a:pPr lvl="1" algn="ctr">
              <a:buNone/>
            </a:pPr>
            <a:r>
              <a:rPr lang="en-US" dirty="0" smtClean="0"/>
              <a:t>AR*-88%</a:t>
            </a:r>
          </a:p>
          <a:p>
            <a:pPr lvl="1" algn="ctr">
              <a:buNone/>
            </a:pPr>
            <a:r>
              <a:rPr lang="en-US" dirty="0" smtClean="0"/>
              <a:t>NC-87%</a:t>
            </a:r>
          </a:p>
          <a:p>
            <a:pPr lvl="1" algn="ctr">
              <a:buNone/>
            </a:pPr>
            <a:endParaRPr lang="en-US" dirty="0" smtClean="0"/>
          </a:p>
          <a:p>
            <a:pPr lvl="1" algn="ctr">
              <a:buNone/>
            </a:pPr>
            <a:r>
              <a:rPr lang="en-US" dirty="0" smtClean="0"/>
              <a:t>*new to the process as of Q2-2012</a:t>
            </a:r>
            <a:endParaRPr lang="en-US" dirty="0"/>
          </a:p>
        </p:txBody>
      </p:sp>
      <p:pic>
        <p:nvPicPr>
          <p:cNvPr id="4" name="Picture 2" descr="C:\Documents and Settings\escih0j\Local Settings\Temporary Internet Files\Content.IE5\1DV6467J\MC900433962[1].PNG"/>
          <p:cNvPicPr>
            <a:picLocks noChangeAspect="1" noChangeArrowheads="1"/>
          </p:cNvPicPr>
          <p:nvPr/>
        </p:nvPicPr>
        <p:blipFill>
          <a:blip r:embed="rId2" cstate="print"/>
          <a:srcRect/>
          <a:stretch>
            <a:fillRect/>
          </a:stretch>
        </p:blipFill>
        <p:spPr bwMode="auto">
          <a:xfrm flipV="1">
            <a:off x="8534400" y="5867400"/>
            <a:ext cx="457057" cy="457057"/>
          </a:xfrm>
          <a:prstGeom prst="rect">
            <a:avLst/>
          </a:prstGeom>
          <a:noFill/>
        </p:spPr>
      </p:pic>
    </p:spTree>
  </p:cSld>
  <p:clrMapOvr>
    <a:masterClrMapping/>
  </p:clrMapOvr>
  <p:transition>
    <p:randomBa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895600" y="1905000"/>
            <a:ext cx="5715000" cy="1905000"/>
          </a:xfrm>
        </p:spPr>
        <p:txBody>
          <a:bodyPr>
            <a:normAutofit fontScale="85000" lnSpcReduction="20000"/>
          </a:bodyPr>
          <a:lstStyle/>
          <a:p>
            <a:r>
              <a:rPr lang="en-US" dirty="0" smtClean="0"/>
              <a:t>ID number on COB file was found not to match the ID number on the incoming claims data</a:t>
            </a:r>
          </a:p>
          <a:p>
            <a:pPr lvl="1"/>
            <a:r>
              <a:rPr lang="en-US" dirty="0" smtClean="0"/>
              <a:t>Cardholder ID submitted on file included person code, however person code is a separate field in claims submission.</a:t>
            </a:r>
            <a:endParaRPr lang="en-US" dirty="0"/>
          </a:p>
        </p:txBody>
      </p:sp>
      <p:sp>
        <p:nvSpPr>
          <p:cNvPr id="18" name="Content Placeholder 7"/>
          <p:cNvSpPr>
            <a:spLocks noGrp="1"/>
          </p:cNvSpPr>
          <p:nvPr>
            <p:ph sz="half" idx="2"/>
          </p:nvPr>
        </p:nvSpPr>
        <p:spPr>
          <a:xfrm>
            <a:off x="3048000" y="3810000"/>
            <a:ext cx="5715000" cy="1524000"/>
          </a:xfrm>
        </p:spPr>
        <p:txBody>
          <a:bodyPr>
            <a:normAutofit fontScale="92500" lnSpcReduction="20000"/>
          </a:bodyPr>
          <a:lstStyle/>
          <a:p>
            <a:r>
              <a:rPr lang="en-US" sz="2400" dirty="0" smtClean="0"/>
              <a:t>ID number on COB file was found not to match the ID number on the incoming claims data</a:t>
            </a:r>
          </a:p>
          <a:p>
            <a:pPr lvl="1"/>
            <a:r>
              <a:rPr lang="en-US" sz="2000" dirty="0" smtClean="0"/>
              <a:t>ID numbers changed mid-year and new ID number overlaid COBC data</a:t>
            </a:r>
            <a:r>
              <a:rPr lang="en-US" dirty="0" smtClean="0"/>
              <a:t>	</a:t>
            </a:r>
          </a:p>
          <a:p>
            <a:endParaRPr lang="en-US" dirty="0" smtClean="0"/>
          </a:p>
          <a:p>
            <a:pPr lvl="1"/>
            <a:endParaRPr lang="en-US" dirty="0"/>
          </a:p>
        </p:txBody>
      </p:sp>
      <p:sp>
        <p:nvSpPr>
          <p:cNvPr id="6" name="Title 5"/>
          <p:cNvSpPr>
            <a:spLocks noGrp="1"/>
          </p:cNvSpPr>
          <p:nvPr>
            <p:ph type="title"/>
          </p:nvPr>
        </p:nvSpPr>
        <p:spPr>
          <a:xfrm>
            <a:off x="1828800" y="228600"/>
            <a:ext cx="6477000" cy="990600"/>
          </a:xfrm>
        </p:spPr>
        <p:txBody>
          <a:bodyPr>
            <a:noAutofit/>
          </a:bodyPr>
          <a:lstStyle/>
          <a:p>
            <a:r>
              <a:rPr lang="en-US" sz="2800" b="1" dirty="0" smtClean="0">
                <a:solidFill>
                  <a:schemeClr val="accent2">
                    <a:lumMod val="50000"/>
                  </a:schemeClr>
                </a:solidFill>
              </a:rPr>
              <a:t>Let’s Take a Look at Problems That Have Surfaced with Supplemental TrOOP</a:t>
            </a:r>
            <a:endParaRPr lang="en-US" sz="2800" b="1" dirty="0">
              <a:solidFill>
                <a:schemeClr val="accent2">
                  <a:lumMod val="50000"/>
                </a:schemeClr>
              </a:solidFill>
            </a:endParaRPr>
          </a:p>
        </p:txBody>
      </p:sp>
      <p:sp>
        <p:nvSpPr>
          <p:cNvPr id="15" name="TextBox 14"/>
          <p:cNvSpPr txBox="1"/>
          <p:nvPr/>
        </p:nvSpPr>
        <p:spPr>
          <a:xfrm>
            <a:off x="457200" y="1905000"/>
            <a:ext cx="2362200" cy="461665"/>
          </a:xfrm>
          <a:prstGeom prst="rect">
            <a:avLst/>
          </a:prstGeom>
          <a:noFill/>
        </p:spPr>
        <p:txBody>
          <a:bodyPr wrap="square" rtlCol="0">
            <a:spAutoFit/>
          </a:bodyPr>
          <a:lstStyle/>
          <a:p>
            <a:r>
              <a:rPr lang="en-US" sz="2400" dirty="0" smtClean="0"/>
              <a:t>SPAP/ADAP#1</a:t>
            </a:r>
            <a:endParaRPr lang="en-US" sz="2400" dirty="0"/>
          </a:p>
        </p:txBody>
      </p:sp>
      <p:sp>
        <p:nvSpPr>
          <p:cNvPr id="17" name="TextBox 16"/>
          <p:cNvSpPr txBox="1"/>
          <p:nvPr/>
        </p:nvSpPr>
        <p:spPr>
          <a:xfrm>
            <a:off x="533400" y="3733800"/>
            <a:ext cx="2362200" cy="830997"/>
          </a:xfrm>
          <a:prstGeom prst="rect">
            <a:avLst/>
          </a:prstGeom>
          <a:noFill/>
        </p:spPr>
        <p:txBody>
          <a:bodyPr wrap="square" rtlCol="0">
            <a:spAutoFit/>
          </a:bodyPr>
          <a:lstStyle/>
          <a:p>
            <a:r>
              <a:rPr lang="en-US" sz="2400" dirty="0" smtClean="0"/>
              <a:t>SPAP/ADAP #2 and #3</a:t>
            </a:r>
            <a:endParaRPr lang="en-US" sz="2400" dirty="0"/>
          </a:p>
        </p:txBody>
      </p:sp>
      <p:sp>
        <p:nvSpPr>
          <p:cNvPr id="20" name="TextBox 19"/>
          <p:cNvSpPr txBox="1"/>
          <p:nvPr/>
        </p:nvSpPr>
        <p:spPr>
          <a:xfrm>
            <a:off x="457200" y="5410200"/>
            <a:ext cx="8077200" cy="369332"/>
          </a:xfrm>
          <a:prstGeom prst="rect">
            <a:avLst/>
          </a:prstGeom>
          <a:noFill/>
        </p:spPr>
        <p:txBody>
          <a:bodyPr wrap="square" rtlCol="0">
            <a:spAutoFit/>
          </a:bodyPr>
          <a:lstStyle/>
          <a:p>
            <a:r>
              <a:rPr lang="en-US" dirty="0" smtClean="0"/>
              <a:t>	</a:t>
            </a:r>
            <a:endParaRPr lang="en-US" dirty="0"/>
          </a:p>
        </p:txBody>
      </p:sp>
      <p:sp>
        <p:nvSpPr>
          <p:cNvPr id="9" name="TextBox 8"/>
          <p:cNvSpPr txBox="1"/>
          <p:nvPr/>
        </p:nvSpPr>
        <p:spPr>
          <a:xfrm>
            <a:off x="381000" y="5410200"/>
            <a:ext cx="8229600" cy="954107"/>
          </a:xfrm>
          <a:prstGeom prst="rect">
            <a:avLst/>
          </a:prstGeom>
          <a:noFill/>
        </p:spPr>
        <p:txBody>
          <a:bodyPr wrap="square" rtlCol="0">
            <a:spAutoFit/>
          </a:bodyPr>
          <a:lstStyle/>
          <a:p>
            <a:r>
              <a:rPr lang="en-US" sz="1400" i="1" dirty="0" smtClean="0">
                <a:solidFill>
                  <a:srgbClr val="FF0000"/>
                </a:solidFill>
              </a:rPr>
              <a:t>In one case, beneficiaries were impacted for TrOOP when an ID number change was made in 2010.  This resulted in claims being automatically reprocessed TWICE by PBMs for dates of service all the way back to 2006.  Beneficiaries were not in the catastrophic benefit phase and were found to be hanging in the coverage gap or the initial coverage limit, in error.</a:t>
            </a:r>
            <a:endParaRPr lang="en-US" sz="1400" i="1" dirty="0">
              <a:solidFill>
                <a:srgbClr val="FF0000"/>
              </a:solidFill>
            </a:endParaRPr>
          </a:p>
        </p:txBody>
      </p:sp>
      <p:pic>
        <p:nvPicPr>
          <p:cNvPr id="10" name="Picture 2" descr="C:\Program Files\Microsoft Office\MEDIA\CAGCAT10\j0300520.gif"/>
          <p:cNvPicPr>
            <a:picLocks noChangeAspect="1" noChangeArrowheads="1" noCrop="1"/>
          </p:cNvPicPr>
          <p:nvPr/>
        </p:nvPicPr>
        <p:blipFill>
          <a:blip r:embed="rId3" cstate="print"/>
          <a:srcRect/>
          <a:stretch>
            <a:fillRect/>
          </a:stretch>
        </p:blipFill>
        <p:spPr bwMode="auto">
          <a:xfrm>
            <a:off x="8534400" y="6019800"/>
            <a:ext cx="420872" cy="361950"/>
          </a:xfrm>
          <a:prstGeom prst="rect">
            <a:avLst/>
          </a:prstGeom>
          <a:noFill/>
        </p:spPr>
      </p:pic>
    </p:spTree>
  </p:cSld>
  <p:clrMapOvr>
    <a:masterClrMapping/>
  </p:clrMapOvr>
  <p:transition>
    <p:randomBa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9200" y="0"/>
            <a:ext cx="7620000" cy="990600"/>
          </a:xfrm>
        </p:spPr>
        <p:txBody>
          <a:bodyPr/>
          <a:lstStyle/>
          <a:p>
            <a:r>
              <a:rPr lang="en-US" sz="2800" b="1" dirty="0" smtClean="0">
                <a:solidFill>
                  <a:schemeClr val="accent2">
                    <a:lumMod val="50000"/>
                  </a:schemeClr>
                </a:solidFill>
              </a:rPr>
              <a:t>The Eligibility Submitted to the COBC must match what’s submitted by the pharmacy</a:t>
            </a:r>
            <a:endParaRPr lang="en-US" sz="2800" b="1" dirty="0">
              <a:solidFill>
                <a:schemeClr val="accent2">
                  <a:lumMod val="50000"/>
                </a:schemeClr>
              </a:solidFill>
            </a:endParaRPr>
          </a:p>
        </p:txBody>
      </p:sp>
      <p:graphicFrame>
        <p:nvGraphicFramePr>
          <p:cNvPr id="26" name="Diagram 25"/>
          <p:cNvGraphicFramePr/>
          <p:nvPr/>
        </p:nvGraphicFramePr>
        <p:xfrm>
          <a:off x="609600" y="1143000"/>
          <a:ext cx="49530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7" name="Diagram 26"/>
          <p:cNvGraphicFramePr/>
          <p:nvPr/>
        </p:nvGraphicFramePr>
        <p:xfrm>
          <a:off x="609600" y="3505200"/>
          <a:ext cx="4953000" cy="256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8" name="TextBox 27"/>
          <p:cNvSpPr txBox="1"/>
          <p:nvPr/>
        </p:nvSpPr>
        <p:spPr>
          <a:xfrm>
            <a:off x="1066800" y="1219200"/>
            <a:ext cx="2743200" cy="461665"/>
          </a:xfrm>
          <a:prstGeom prst="rect">
            <a:avLst/>
          </a:prstGeom>
          <a:noFill/>
        </p:spPr>
        <p:txBody>
          <a:bodyPr wrap="square" rtlCol="0">
            <a:spAutoFit/>
          </a:bodyPr>
          <a:lstStyle/>
          <a:p>
            <a:r>
              <a:rPr lang="en-US" sz="2400" b="1" dirty="0" smtClean="0">
                <a:solidFill>
                  <a:schemeClr val="bg1"/>
                </a:solidFill>
              </a:rPr>
              <a:t>ADAP</a:t>
            </a:r>
            <a:endParaRPr lang="en-US" sz="2400" b="1" dirty="0">
              <a:solidFill>
                <a:schemeClr val="bg1"/>
              </a:solidFill>
            </a:endParaRPr>
          </a:p>
        </p:txBody>
      </p:sp>
      <p:sp>
        <p:nvSpPr>
          <p:cNvPr id="29" name="TextBox 28"/>
          <p:cNvSpPr txBox="1"/>
          <p:nvPr/>
        </p:nvSpPr>
        <p:spPr>
          <a:xfrm>
            <a:off x="990600" y="3581400"/>
            <a:ext cx="2743200" cy="461665"/>
          </a:xfrm>
          <a:prstGeom prst="rect">
            <a:avLst/>
          </a:prstGeom>
          <a:noFill/>
        </p:spPr>
        <p:txBody>
          <a:bodyPr wrap="square" rtlCol="0">
            <a:spAutoFit/>
          </a:bodyPr>
          <a:lstStyle/>
          <a:p>
            <a:r>
              <a:rPr lang="en-US" sz="2400" b="1" dirty="0" smtClean="0">
                <a:solidFill>
                  <a:schemeClr val="bg1"/>
                </a:solidFill>
              </a:rPr>
              <a:t>Pharmacy</a:t>
            </a:r>
            <a:endParaRPr lang="en-US" sz="2400" b="1" dirty="0">
              <a:solidFill>
                <a:schemeClr val="bg1"/>
              </a:solidFill>
            </a:endParaRPr>
          </a:p>
        </p:txBody>
      </p:sp>
      <p:sp>
        <p:nvSpPr>
          <p:cNvPr id="30" name="TextBox 29"/>
          <p:cNvSpPr txBox="1"/>
          <p:nvPr/>
        </p:nvSpPr>
        <p:spPr>
          <a:xfrm>
            <a:off x="5638800" y="3124200"/>
            <a:ext cx="3200400" cy="1200329"/>
          </a:xfrm>
          <a:prstGeom prst="rect">
            <a:avLst/>
          </a:prstGeom>
          <a:noFill/>
          <a:ln w="3175" cap="rnd">
            <a:solidFill>
              <a:schemeClr val="tx1"/>
            </a:solidFill>
            <a:prstDash val="sysDot"/>
          </a:ln>
        </p:spPr>
        <p:txBody>
          <a:bodyPr wrap="square" rtlCol="0">
            <a:spAutoFit/>
          </a:bodyPr>
          <a:lstStyle/>
          <a:p>
            <a:r>
              <a:rPr lang="en-US" dirty="0" smtClean="0"/>
              <a:t>RXBIN 		ABC</a:t>
            </a:r>
          </a:p>
          <a:p>
            <a:r>
              <a:rPr lang="en-US" dirty="0" smtClean="0"/>
              <a:t>RXPCN		999</a:t>
            </a:r>
          </a:p>
          <a:p>
            <a:r>
              <a:rPr lang="en-US" dirty="0" smtClean="0"/>
              <a:t>RXGRP	</a:t>
            </a:r>
          </a:p>
          <a:p>
            <a:r>
              <a:rPr lang="en-US" dirty="0" smtClean="0"/>
              <a:t>RXID		123456789</a:t>
            </a:r>
            <a:endParaRPr lang="en-US" dirty="0"/>
          </a:p>
        </p:txBody>
      </p:sp>
      <p:cxnSp>
        <p:nvCxnSpPr>
          <p:cNvPr id="33" name="Straight Arrow Connector 32"/>
          <p:cNvCxnSpPr/>
          <p:nvPr/>
        </p:nvCxnSpPr>
        <p:spPr bwMode="auto">
          <a:xfrm rot="16200000" flipH="1">
            <a:off x="5067300" y="1638300"/>
            <a:ext cx="1981200" cy="990600"/>
          </a:xfrm>
          <a:prstGeom prst="straightConnector1">
            <a:avLst/>
          </a:prstGeom>
          <a:noFill/>
          <a:ln w="984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flipH="1" flipV="1">
            <a:off x="5143500" y="4686300"/>
            <a:ext cx="1828800" cy="990600"/>
          </a:xfrm>
          <a:prstGeom prst="straightConnector1">
            <a:avLst/>
          </a:prstGeom>
          <a:noFill/>
          <a:ln w="98425" cap="flat" cmpd="sng" algn="ctr">
            <a:solidFill>
              <a:schemeClr val="tx1"/>
            </a:solidFill>
            <a:prstDash val="solid"/>
            <a:round/>
            <a:headEnd type="none" w="med" len="med"/>
            <a:tailEnd type="arrow"/>
          </a:ln>
          <a:effectLst/>
        </p:spPr>
      </p:cxnSp>
      <p:sp>
        <p:nvSpPr>
          <p:cNvPr id="38" name="TextBox 37"/>
          <p:cNvSpPr txBox="1"/>
          <p:nvPr/>
        </p:nvSpPr>
        <p:spPr>
          <a:xfrm>
            <a:off x="6172200" y="5105400"/>
            <a:ext cx="2590800" cy="1200329"/>
          </a:xfrm>
          <a:prstGeom prst="rect">
            <a:avLst/>
          </a:prstGeom>
          <a:noFill/>
        </p:spPr>
        <p:txBody>
          <a:bodyPr wrap="square" rtlCol="0">
            <a:spAutoFit/>
          </a:bodyPr>
          <a:lstStyle/>
          <a:p>
            <a:r>
              <a:rPr lang="en-US" dirty="0" smtClean="0"/>
              <a:t> </a:t>
            </a:r>
            <a:r>
              <a:rPr lang="en-US" i="1" dirty="0" smtClean="0">
                <a:latin typeface="+mj-lt"/>
                <a:cs typeface="Times New Roman" pitchFamily="18" charset="0"/>
              </a:rPr>
              <a:t>Adjudicated Claim Data Should Match COB Contractor Data for ADAP</a:t>
            </a:r>
            <a:endParaRPr lang="en-US" i="1" dirty="0">
              <a:latin typeface="+mj-lt"/>
              <a:cs typeface="Times New Roman" pitchFamily="18" charset="0"/>
            </a:endParaRPr>
          </a:p>
        </p:txBody>
      </p:sp>
      <p:sp>
        <p:nvSpPr>
          <p:cNvPr id="41" name="TextBox 40"/>
          <p:cNvSpPr txBox="1"/>
          <p:nvPr/>
        </p:nvSpPr>
        <p:spPr>
          <a:xfrm>
            <a:off x="6781800" y="2743200"/>
            <a:ext cx="2362200" cy="369332"/>
          </a:xfrm>
          <a:prstGeom prst="rect">
            <a:avLst/>
          </a:prstGeom>
          <a:noFill/>
        </p:spPr>
        <p:txBody>
          <a:bodyPr wrap="square" rtlCol="0">
            <a:spAutoFit/>
          </a:bodyPr>
          <a:lstStyle/>
          <a:p>
            <a:r>
              <a:rPr lang="en-US" b="1" dirty="0" smtClean="0"/>
              <a:t>COB Contractor</a:t>
            </a:r>
            <a:endParaRPr lang="en-US" b="1" dirty="0"/>
          </a:p>
        </p:txBody>
      </p:sp>
      <p:pic>
        <p:nvPicPr>
          <p:cNvPr id="12" name="Picture 2" descr="C:\Program Files\Microsoft Office\MEDIA\CAGCAT10\j0300520.gif"/>
          <p:cNvPicPr>
            <a:picLocks noChangeAspect="1" noChangeArrowheads="1" noCrop="1"/>
          </p:cNvPicPr>
          <p:nvPr/>
        </p:nvPicPr>
        <p:blipFill>
          <a:blip r:embed="rId1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010400" cy="1143000"/>
          </a:xfrm>
        </p:spPr>
        <p:txBody>
          <a:bodyPr/>
          <a:lstStyle/>
          <a:p>
            <a:r>
              <a:rPr lang="en-US" sz="2800" b="1" dirty="0" smtClean="0">
                <a:solidFill>
                  <a:schemeClr val="accent2">
                    <a:lumMod val="50000"/>
                  </a:schemeClr>
                </a:solidFill>
              </a:rPr>
              <a:t>Why eligibility data can be out of sync</a:t>
            </a:r>
            <a:endParaRPr lang="en-US" sz="2800" b="1" dirty="0">
              <a:solidFill>
                <a:schemeClr val="accent2">
                  <a:lumMod val="50000"/>
                </a:schemeClr>
              </a:solidFill>
            </a:endParaRPr>
          </a:p>
        </p:txBody>
      </p:sp>
      <p:sp>
        <p:nvSpPr>
          <p:cNvPr id="24" name="Rectangle 23"/>
          <p:cNvSpPr/>
          <p:nvPr/>
        </p:nvSpPr>
        <p:spPr bwMode="auto">
          <a:xfrm>
            <a:off x="533400" y="1905000"/>
            <a:ext cx="1828800" cy="1828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dirty="0" smtClean="0">
              <a:ln>
                <a:noFill/>
              </a:ln>
              <a:solidFill>
                <a:schemeClr val="tx1"/>
              </a:solidFill>
              <a:effectLst/>
              <a:latin typeface="Arial" charset="0"/>
            </a:endParaRPr>
          </a:p>
        </p:txBody>
      </p:sp>
      <p:sp>
        <p:nvSpPr>
          <p:cNvPr id="26" name="TextBox 25"/>
          <p:cNvSpPr txBox="1"/>
          <p:nvPr/>
        </p:nvSpPr>
        <p:spPr>
          <a:xfrm>
            <a:off x="609600" y="2438400"/>
            <a:ext cx="1905000" cy="646331"/>
          </a:xfrm>
          <a:prstGeom prst="rect">
            <a:avLst/>
          </a:prstGeom>
          <a:noFill/>
        </p:spPr>
        <p:txBody>
          <a:bodyPr wrap="square" rtlCol="0">
            <a:spAutoFit/>
          </a:bodyPr>
          <a:lstStyle/>
          <a:p>
            <a:r>
              <a:rPr lang="en-US" b="1" dirty="0" smtClean="0">
                <a:solidFill>
                  <a:schemeClr val="bg1"/>
                </a:solidFill>
              </a:rPr>
              <a:t>Transaction</a:t>
            </a:r>
          </a:p>
          <a:p>
            <a:endParaRPr lang="en-US" b="1" dirty="0">
              <a:solidFill>
                <a:schemeClr val="bg1"/>
              </a:solidFill>
            </a:endParaRPr>
          </a:p>
        </p:txBody>
      </p:sp>
      <p:sp>
        <p:nvSpPr>
          <p:cNvPr id="17" name="Flowchart: Process 16"/>
          <p:cNvSpPr/>
          <p:nvPr/>
        </p:nvSpPr>
        <p:spPr bwMode="auto">
          <a:xfrm>
            <a:off x="3352800" y="3124200"/>
            <a:ext cx="1752600" cy="1143000"/>
          </a:xfrm>
          <a:prstGeom prst="flowChartProcess">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ctr" defTabSz="914400" rtl="0" eaLnBrk="1" fontAlgn="base" latinLnBrk="0" hangingPunct="1">
              <a:lnSpc>
                <a:spcPct val="80000"/>
              </a:lnSpc>
              <a:spcBef>
                <a:spcPct val="20000"/>
              </a:spcBef>
              <a:spcAft>
                <a:spcPct val="0"/>
              </a:spcAft>
              <a:buClr>
                <a:schemeClr val="accent2"/>
              </a:buClr>
              <a:buSzTx/>
              <a:tabLst/>
            </a:pPr>
            <a:endParaRPr kumimoji="0" lang="en-US" sz="2000" b="0" i="0" u="none" strike="noStrike" cap="none" normalizeH="0" baseline="0" dirty="0" smtClean="0">
              <a:ln>
                <a:noFill/>
              </a:ln>
              <a:solidFill>
                <a:schemeClr val="bg1"/>
              </a:solidFill>
              <a:effectLst/>
              <a:latin typeface="Arial" charset="0"/>
            </a:endParaRPr>
          </a:p>
        </p:txBody>
      </p:sp>
      <p:sp>
        <p:nvSpPr>
          <p:cNvPr id="19" name="Flowchart: Process 18"/>
          <p:cNvSpPr/>
          <p:nvPr/>
        </p:nvSpPr>
        <p:spPr bwMode="auto">
          <a:xfrm>
            <a:off x="609600" y="5334000"/>
            <a:ext cx="2514600" cy="914400"/>
          </a:xfrm>
          <a:prstGeom prst="flowChartProcess">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tabLst/>
            </a:pPr>
            <a:endParaRPr kumimoji="0" lang="en-US" sz="2000" b="1" i="0" u="none" strike="noStrike" cap="none" normalizeH="0" baseline="0" dirty="0" smtClean="0">
              <a:ln>
                <a:noFill/>
              </a:ln>
              <a:solidFill>
                <a:schemeClr val="bg1"/>
              </a:solidFill>
              <a:effectLst/>
              <a:latin typeface="Arial" charset="0"/>
            </a:endParaRPr>
          </a:p>
        </p:txBody>
      </p:sp>
      <p:sp>
        <p:nvSpPr>
          <p:cNvPr id="20" name="Flowchart: Process 19"/>
          <p:cNvSpPr/>
          <p:nvPr/>
        </p:nvSpPr>
        <p:spPr bwMode="auto">
          <a:xfrm>
            <a:off x="6172200" y="5181600"/>
            <a:ext cx="2362200" cy="1066800"/>
          </a:xfrm>
          <a:prstGeom prst="flowChartProcess">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tabLst/>
            </a:pPr>
            <a:endParaRPr kumimoji="0" lang="en-US" sz="2000" b="0" i="0" u="none" strike="noStrike" cap="none" normalizeH="0" baseline="0" dirty="0" smtClean="0">
              <a:ln>
                <a:noFill/>
              </a:ln>
              <a:solidFill>
                <a:schemeClr val="bg1"/>
              </a:solidFill>
              <a:effectLst/>
              <a:latin typeface="Arial" charset="0"/>
            </a:endParaRPr>
          </a:p>
        </p:txBody>
      </p:sp>
      <p:cxnSp>
        <p:nvCxnSpPr>
          <p:cNvPr id="30" name="Straight Arrow Connector 29"/>
          <p:cNvCxnSpPr/>
          <p:nvPr/>
        </p:nvCxnSpPr>
        <p:spPr bwMode="auto">
          <a:xfrm>
            <a:off x="6858000" y="2133600"/>
            <a:ext cx="76200" cy="1828800"/>
          </a:xfrm>
          <a:prstGeom prst="straightConnector1">
            <a:avLst/>
          </a:prstGeom>
          <a:noFill/>
          <a:ln w="9525" cap="flat" cmpd="sng" algn="ctr">
            <a:noFill/>
            <a:prstDash val="solid"/>
            <a:round/>
            <a:headEnd type="none" w="med" len="med"/>
            <a:tailEnd type="arrow"/>
          </a:ln>
          <a:effectLst/>
        </p:spPr>
      </p:cxnSp>
      <p:cxnSp>
        <p:nvCxnSpPr>
          <p:cNvPr id="36" name="Straight Arrow Connector 35"/>
          <p:cNvCxnSpPr/>
          <p:nvPr/>
        </p:nvCxnSpPr>
        <p:spPr bwMode="auto">
          <a:xfrm>
            <a:off x="1447800" y="2362200"/>
            <a:ext cx="0" cy="2971800"/>
          </a:xfrm>
          <a:prstGeom prst="straightConnector1">
            <a:avLst/>
          </a:prstGeom>
          <a:noFill/>
          <a:ln w="9525" cap="flat" cmpd="sng" algn="ctr">
            <a:solidFill>
              <a:schemeClr val="tx1"/>
            </a:solidFill>
            <a:prstDash val="solid"/>
            <a:round/>
            <a:headEnd type="none" w="med" len="med"/>
            <a:tailEnd type="triangle"/>
          </a:ln>
          <a:effectLst/>
        </p:spPr>
      </p:cxnSp>
      <p:cxnSp>
        <p:nvCxnSpPr>
          <p:cNvPr id="39" name="Straight Arrow Connector 38"/>
          <p:cNvCxnSpPr/>
          <p:nvPr/>
        </p:nvCxnSpPr>
        <p:spPr bwMode="auto">
          <a:xfrm flipH="1">
            <a:off x="2362200" y="4267200"/>
            <a:ext cx="1524000" cy="990600"/>
          </a:xfrm>
          <a:prstGeom prst="straightConnector1">
            <a:avLst/>
          </a:prstGeom>
          <a:noFill/>
          <a:ln w="9525" cap="flat" cmpd="sng" algn="ctr">
            <a:solidFill>
              <a:schemeClr val="tx1"/>
            </a:solidFill>
            <a:prstDash val="solid"/>
            <a:round/>
            <a:headEnd type="none" w="med" len="med"/>
            <a:tailEnd type="triangle"/>
          </a:ln>
          <a:effectLst/>
        </p:spPr>
      </p:cxnSp>
      <p:cxnSp>
        <p:nvCxnSpPr>
          <p:cNvPr id="42" name="Straight Arrow Connector 41"/>
          <p:cNvCxnSpPr/>
          <p:nvPr/>
        </p:nvCxnSpPr>
        <p:spPr bwMode="auto">
          <a:xfrm flipV="1">
            <a:off x="1981200" y="2362200"/>
            <a:ext cx="0" cy="2971800"/>
          </a:xfrm>
          <a:prstGeom prst="straightConnector1">
            <a:avLst/>
          </a:prstGeom>
          <a:noFill/>
          <a:ln w="9525" cap="flat" cmpd="sng" algn="ctr">
            <a:solidFill>
              <a:schemeClr val="tx1"/>
            </a:solidFill>
            <a:prstDash val="solid"/>
            <a:round/>
            <a:headEnd type="none" w="med" len="med"/>
            <a:tailEnd type="triangle"/>
          </a:ln>
          <a:effectLst/>
        </p:spPr>
      </p:cxnSp>
      <p:cxnSp>
        <p:nvCxnSpPr>
          <p:cNvPr id="44" name="Straight Arrow Connector 43"/>
          <p:cNvCxnSpPr/>
          <p:nvPr/>
        </p:nvCxnSpPr>
        <p:spPr bwMode="auto">
          <a:xfrm>
            <a:off x="3048000" y="5791200"/>
            <a:ext cx="3124200" cy="1588"/>
          </a:xfrm>
          <a:prstGeom prst="straightConnector1">
            <a:avLst/>
          </a:prstGeom>
          <a:noFill/>
          <a:ln w="31750" cap="flat" cmpd="sng" algn="ctr">
            <a:solidFill>
              <a:schemeClr val="tx1"/>
            </a:solidFill>
            <a:prstDash val="solid"/>
            <a:round/>
            <a:headEnd type="none" w="med" len="med"/>
            <a:tailEnd type="stealth"/>
          </a:ln>
          <a:effectLst/>
        </p:spPr>
      </p:cxnSp>
      <p:cxnSp>
        <p:nvCxnSpPr>
          <p:cNvPr id="46" name="Straight Arrow Connector 45"/>
          <p:cNvCxnSpPr/>
          <p:nvPr/>
        </p:nvCxnSpPr>
        <p:spPr bwMode="auto">
          <a:xfrm>
            <a:off x="4572000" y="4267200"/>
            <a:ext cx="2057400" cy="914400"/>
          </a:xfrm>
          <a:prstGeom prst="straightConnector1">
            <a:avLst/>
          </a:prstGeom>
          <a:noFill/>
          <a:ln w="9525" cap="flat" cmpd="sng" algn="ctr">
            <a:solidFill>
              <a:schemeClr val="tx1"/>
            </a:solidFill>
            <a:prstDash val="solid"/>
            <a:round/>
            <a:headEnd type="none" w="med" len="med"/>
            <a:tailEnd type="triangle"/>
          </a:ln>
          <a:effectLst/>
        </p:spPr>
      </p:cxnSp>
      <p:cxnSp>
        <p:nvCxnSpPr>
          <p:cNvPr id="48" name="Straight Arrow Connector 47"/>
          <p:cNvCxnSpPr>
            <a:endCxn id="17" idx="0"/>
          </p:cNvCxnSpPr>
          <p:nvPr/>
        </p:nvCxnSpPr>
        <p:spPr bwMode="auto">
          <a:xfrm>
            <a:off x="2971800" y="2209800"/>
            <a:ext cx="1257300" cy="914400"/>
          </a:xfrm>
          <a:prstGeom prst="straightConnector1">
            <a:avLst/>
          </a:prstGeom>
          <a:noFill/>
          <a:ln w="9525" cap="flat" cmpd="sng" algn="ctr">
            <a:solidFill>
              <a:schemeClr val="tx1"/>
            </a:solidFill>
            <a:prstDash val="solid"/>
            <a:round/>
            <a:headEnd type="none" w="med" len="med"/>
            <a:tailEnd type="triangle"/>
          </a:ln>
          <a:effectLst/>
        </p:spPr>
      </p:cxnSp>
      <p:sp>
        <p:nvSpPr>
          <p:cNvPr id="23" name="Flowchart: Process 22"/>
          <p:cNvSpPr/>
          <p:nvPr/>
        </p:nvSpPr>
        <p:spPr bwMode="auto">
          <a:xfrm>
            <a:off x="2209800" y="914400"/>
            <a:ext cx="2667000" cy="1219200"/>
          </a:xfrm>
          <a:prstGeom prst="flowChartProcess">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dirty="0" smtClean="0">
              <a:ln>
                <a:noFill/>
              </a:ln>
              <a:solidFill>
                <a:schemeClr val="tx1"/>
              </a:solidFill>
              <a:effectLst/>
              <a:latin typeface="Arial" charset="0"/>
            </a:endParaRPr>
          </a:p>
        </p:txBody>
      </p:sp>
      <p:sp>
        <p:nvSpPr>
          <p:cNvPr id="25" name="Flowchart: Process 24"/>
          <p:cNvSpPr/>
          <p:nvPr/>
        </p:nvSpPr>
        <p:spPr bwMode="auto">
          <a:xfrm>
            <a:off x="1066800" y="1219200"/>
            <a:ext cx="1828800" cy="1066800"/>
          </a:xfrm>
          <a:prstGeom prst="flowChartProcess">
            <a:avLst/>
          </a:prstGeom>
          <a:solidFill>
            <a:srgbClr val="C84E28"/>
          </a:solidFill>
          <a:ln w="9525" cap="flat" cmpd="sng" algn="ctr">
            <a:solidFill>
              <a:srgbClr val="C727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tabLst/>
            </a:pPr>
            <a:endParaRPr kumimoji="0" lang="en-US" sz="2000" b="0" i="0" u="none" strike="noStrike" cap="none" normalizeH="0" baseline="0" dirty="0" smtClean="0">
              <a:ln>
                <a:noFill/>
              </a:ln>
              <a:solidFill>
                <a:schemeClr val="bg1"/>
              </a:solidFill>
              <a:effectLst/>
              <a:latin typeface="Arial" charset="0"/>
            </a:endParaRPr>
          </a:p>
          <a:p>
            <a:pPr marL="742950" marR="0" indent="-285750" algn="l" defTabSz="914400" rtl="0" eaLnBrk="1" fontAlgn="base" latinLnBrk="0" hangingPunct="1">
              <a:lnSpc>
                <a:spcPct val="80000"/>
              </a:lnSpc>
              <a:spcBef>
                <a:spcPct val="20000"/>
              </a:spcBef>
              <a:spcAft>
                <a:spcPct val="0"/>
              </a:spcAft>
              <a:buClr>
                <a:schemeClr val="accent2"/>
              </a:buClr>
              <a:buSzTx/>
              <a:tabLst/>
            </a:pPr>
            <a:r>
              <a:rPr kumimoji="0" lang="en-US" sz="2000" b="0" i="0" u="none" strike="noStrike" cap="none" normalizeH="0" baseline="0" dirty="0" smtClean="0">
                <a:ln>
                  <a:noFill/>
                </a:ln>
                <a:solidFill>
                  <a:schemeClr val="bg1"/>
                </a:solidFill>
                <a:effectLst/>
                <a:latin typeface="Arial" charset="0"/>
              </a:rPr>
              <a:t>CMS</a:t>
            </a:r>
          </a:p>
          <a:p>
            <a:pPr marL="742950" marR="0" indent="-285750" algn="l" defTabSz="914400" rtl="0" eaLnBrk="1" fontAlgn="base" latinLnBrk="0" hangingPunct="1">
              <a:lnSpc>
                <a:spcPct val="80000"/>
              </a:lnSpc>
              <a:spcBef>
                <a:spcPct val="20000"/>
              </a:spcBef>
              <a:spcAft>
                <a:spcPct val="0"/>
              </a:spcAft>
              <a:buClr>
                <a:schemeClr val="accent2"/>
              </a:buClr>
              <a:buSzTx/>
              <a:tabLst/>
            </a:pPr>
            <a:endParaRPr kumimoji="0" lang="en-US" sz="2000" b="0" i="0" u="none" strike="noStrike" cap="none" normalizeH="0" baseline="0" dirty="0" smtClean="0">
              <a:ln>
                <a:noFill/>
              </a:ln>
              <a:solidFill>
                <a:schemeClr val="bg1"/>
              </a:solidFill>
              <a:effectLst/>
              <a:latin typeface="Arial" charset="0"/>
            </a:endParaRPr>
          </a:p>
        </p:txBody>
      </p:sp>
      <p:sp>
        <p:nvSpPr>
          <p:cNvPr id="27" name="TextBox 26"/>
          <p:cNvSpPr txBox="1"/>
          <p:nvPr/>
        </p:nvSpPr>
        <p:spPr>
          <a:xfrm>
            <a:off x="3581400" y="3429000"/>
            <a:ext cx="1295400" cy="646331"/>
          </a:xfrm>
          <a:prstGeom prst="rect">
            <a:avLst/>
          </a:prstGeom>
          <a:noFill/>
        </p:spPr>
        <p:txBody>
          <a:bodyPr wrap="square" rtlCol="0">
            <a:spAutoFit/>
          </a:bodyPr>
          <a:lstStyle/>
          <a:p>
            <a:pPr algn="ctr"/>
            <a:r>
              <a:rPr lang="en-US" dirty="0" smtClean="0">
                <a:solidFill>
                  <a:schemeClr val="bg1"/>
                </a:solidFill>
              </a:rPr>
              <a:t>Part D Plan</a:t>
            </a:r>
            <a:endParaRPr lang="en-US" dirty="0">
              <a:solidFill>
                <a:schemeClr val="bg1"/>
              </a:solidFill>
            </a:endParaRPr>
          </a:p>
        </p:txBody>
      </p:sp>
      <p:sp>
        <p:nvSpPr>
          <p:cNvPr id="31" name="TextBox 30"/>
          <p:cNvSpPr txBox="1"/>
          <p:nvPr/>
        </p:nvSpPr>
        <p:spPr>
          <a:xfrm>
            <a:off x="914400" y="5410200"/>
            <a:ext cx="1905000" cy="646331"/>
          </a:xfrm>
          <a:prstGeom prst="rect">
            <a:avLst/>
          </a:prstGeom>
          <a:noFill/>
        </p:spPr>
        <p:txBody>
          <a:bodyPr wrap="square" rtlCol="0">
            <a:spAutoFit/>
          </a:bodyPr>
          <a:lstStyle/>
          <a:p>
            <a:r>
              <a:rPr lang="en-US" dirty="0" smtClean="0">
                <a:solidFill>
                  <a:schemeClr val="bg1"/>
                </a:solidFill>
              </a:rPr>
              <a:t> Part D Eligibility Subcontractor</a:t>
            </a:r>
            <a:endParaRPr lang="en-US" dirty="0">
              <a:solidFill>
                <a:schemeClr val="bg1"/>
              </a:solidFill>
            </a:endParaRPr>
          </a:p>
        </p:txBody>
      </p:sp>
      <p:sp>
        <p:nvSpPr>
          <p:cNvPr id="34" name="TextBox 33"/>
          <p:cNvSpPr txBox="1"/>
          <p:nvPr/>
        </p:nvSpPr>
        <p:spPr>
          <a:xfrm>
            <a:off x="6553200" y="5410200"/>
            <a:ext cx="1524000" cy="369332"/>
          </a:xfrm>
          <a:prstGeom prst="rect">
            <a:avLst/>
          </a:prstGeom>
          <a:noFill/>
        </p:spPr>
        <p:txBody>
          <a:bodyPr wrap="square" rtlCol="0">
            <a:spAutoFit/>
          </a:bodyPr>
          <a:lstStyle/>
          <a:p>
            <a:r>
              <a:rPr lang="en-US" dirty="0" smtClean="0">
                <a:solidFill>
                  <a:schemeClr val="bg1"/>
                </a:solidFill>
              </a:rPr>
              <a:t>Part D PBM</a:t>
            </a:r>
            <a:endParaRPr lang="en-US" dirty="0">
              <a:solidFill>
                <a:schemeClr val="bg1"/>
              </a:solidFill>
            </a:endParaRPr>
          </a:p>
        </p:txBody>
      </p:sp>
      <p:sp>
        <p:nvSpPr>
          <p:cNvPr id="37" name="TextBox 36"/>
          <p:cNvSpPr txBox="1"/>
          <p:nvPr/>
        </p:nvSpPr>
        <p:spPr>
          <a:xfrm>
            <a:off x="6172200" y="3429000"/>
            <a:ext cx="2362200" cy="646331"/>
          </a:xfrm>
          <a:prstGeom prst="rect">
            <a:avLst/>
          </a:prstGeom>
          <a:noFill/>
        </p:spPr>
        <p:txBody>
          <a:bodyPr wrap="square" rtlCol="0">
            <a:spAutoFit/>
          </a:bodyPr>
          <a:lstStyle/>
          <a:p>
            <a:pPr algn="ctr"/>
            <a:r>
              <a:rPr lang="en-US" i="1" dirty="0" smtClean="0"/>
              <a:t>Various eligibility exchanges exist</a:t>
            </a:r>
            <a:endParaRPr lang="en-US" i="1" dirty="0"/>
          </a:p>
        </p:txBody>
      </p:sp>
      <p:sp>
        <p:nvSpPr>
          <p:cNvPr id="21" name="Flowchart: Process 20"/>
          <p:cNvSpPr/>
          <p:nvPr/>
        </p:nvSpPr>
        <p:spPr bwMode="auto">
          <a:xfrm>
            <a:off x="6629400" y="1295400"/>
            <a:ext cx="1600200" cy="1066800"/>
          </a:xfrm>
          <a:prstGeom prst="flowChartProcess">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ctr" defTabSz="914400" rtl="0" eaLnBrk="1" fontAlgn="base" latinLnBrk="0" hangingPunct="1">
              <a:lnSpc>
                <a:spcPct val="80000"/>
              </a:lnSpc>
              <a:spcBef>
                <a:spcPct val="20000"/>
              </a:spcBef>
              <a:spcAft>
                <a:spcPct val="0"/>
              </a:spcAft>
              <a:buClr>
                <a:schemeClr val="accent2"/>
              </a:buClr>
              <a:buSzTx/>
              <a:tabLst/>
            </a:pPr>
            <a:endParaRPr kumimoji="0" lang="en-US" sz="2000" b="0" i="0" u="none" strike="noStrike" cap="none" normalizeH="0" baseline="0" dirty="0" smtClean="0">
              <a:ln>
                <a:noFill/>
              </a:ln>
              <a:solidFill>
                <a:schemeClr val="bg1"/>
              </a:solidFill>
              <a:effectLst/>
              <a:latin typeface="Arial" charset="0"/>
            </a:endParaRPr>
          </a:p>
        </p:txBody>
      </p:sp>
      <p:cxnSp>
        <p:nvCxnSpPr>
          <p:cNvPr id="22" name="Straight Arrow Connector 21"/>
          <p:cNvCxnSpPr/>
          <p:nvPr/>
        </p:nvCxnSpPr>
        <p:spPr bwMode="auto">
          <a:xfrm flipH="1">
            <a:off x="2971800" y="1447800"/>
            <a:ext cx="1752600" cy="0"/>
          </a:xfrm>
          <a:prstGeom prst="straightConnector1">
            <a:avLst/>
          </a:prstGeom>
          <a:noFill/>
          <a:ln w="9525" cap="flat" cmpd="sng" algn="ctr">
            <a:solidFill>
              <a:schemeClr val="tx1"/>
            </a:solidFill>
            <a:prstDash val="solid"/>
            <a:round/>
            <a:headEnd type="none" w="med" len="med"/>
            <a:tailEnd type="triangle"/>
          </a:ln>
          <a:effectLst/>
        </p:spPr>
      </p:cxnSp>
      <p:cxnSp>
        <p:nvCxnSpPr>
          <p:cNvPr id="29" name="Straight Arrow Connector 28"/>
          <p:cNvCxnSpPr/>
          <p:nvPr/>
        </p:nvCxnSpPr>
        <p:spPr bwMode="auto">
          <a:xfrm>
            <a:off x="3048000" y="1828800"/>
            <a:ext cx="1524000" cy="0"/>
          </a:xfrm>
          <a:prstGeom prst="straightConnector1">
            <a:avLst/>
          </a:prstGeom>
          <a:noFill/>
          <a:ln w="9525" cap="flat" cmpd="sng" algn="ctr">
            <a:solidFill>
              <a:schemeClr val="tx1"/>
            </a:solidFill>
            <a:prstDash val="solid"/>
            <a:round/>
            <a:headEnd type="none" w="med" len="med"/>
            <a:tailEnd type="triangle"/>
          </a:ln>
          <a:effectLst/>
        </p:spPr>
      </p:cxnSp>
      <p:cxnSp>
        <p:nvCxnSpPr>
          <p:cNvPr id="38" name="Straight Arrow Connector 37"/>
          <p:cNvCxnSpPr/>
          <p:nvPr/>
        </p:nvCxnSpPr>
        <p:spPr bwMode="auto">
          <a:xfrm flipH="1" flipV="1">
            <a:off x="2743200" y="2362200"/>
            <a:ext cx="990600" cy="762000"/>
          </a:xfrm>
          <a:prstGeom prst="straightConnector1">
            <a:avLst/>
          </a:prstGeom>
          <a:noFill/>
          <a:ln w="9525" cap="flat" cmpd="sng" algn="ctr">
            <a:solidFill>
              <a:schemeClr val="tx1"/>
            </a:solidFill>
            <a:prstDash val="solid"/>
            <a:round/>
            <a:headEnd type="none" w="med" len="med"/>
            <a:tailEnd type="triangle"/>
          </a:ln>
          <a:effectLst/>
        </p:spPr>
      </p:cxnSp>
      <p:sp>
        <p:nvSpPr>
          <p:cNvPr id="47" name="TextBox 46"/>
          <p:cNvSpPr txBox="1"/>
          <p:nvPr/>
        </p:nvSpPr>
        <p:spPr>
          <a:xfrm>
            <a:off x="6019800" y="1371600"/>
            <a:ext cx="1981200" cy="830997"/>
          </a:xfrm>
          <a:prstGeom prst="rect">
            <a:avLst/>
          </a:prstGeom>
          <a:noFill/>
        </p:spPr>
        <p:txBody>
          <a:bodyPr wrap="square" rtlCol="0">
            <a:spAutoFit/>
          </a:bodyPr>
          <a:lstStyle/>
          <a:p>
            <a:pPr marL="742950" indent="-285750" algn="ctr" fontAlgn="base">
              <a:lnSpc>
                <a:spcPct val="80000"/>
              </a:lnSpc>
              <a:spcBef>
                <a:spcPct val="20000"/>
              </a:spcBef>
              <a:spcAft>
                <a:spcPct val="0"/>
              </a:spcAft>
              <a:buClr>
                <a:schemeClr val="accent2"/>
              </a:buClr>
            </a:pPr>
            <a:r>
              <a:rPr lang="en-US" sz="2000" dirty="0" smtClean="0">
                <a:solidFill>
                  <a:schemeClr val="bg1"/>
                </a:solidFill>
                <a:latin typeface="Arial" charset="0"/>
              </a:rPr>
              <a:t>Qualified SPAP/ ADAP</a:t>
            </a:r>
            <a:endParaRPr lang="en-US" sz="2000" dirty="0">
              <a:solidFill>
                <a:schemeClr val="bg1"/>
              </a:solidFill>
              <a:latin typeface="Arial" charset="0"/>
            </a:endParaRPr>
          </a:p>
        </p:txBody>
      </p:sp>
      <p:sp>
        <p:nvSpPr>
          <p:cNvPr id="49" name="Flowchart: Process 48"/>
          <p:cNvSpPr/>
          <p:nvPr/>
        </p:nvSpPr>
        <p:spPr bwMode="auto">
          <a:xfrm>
            <a:off x="4648200" y="1295400"/>
            <a:ext cx="1524000" cy="1066800"/>
          </a:xfrm>
          <a:prstGeom prst="flowChartProcess">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tabLst/>
            </a:pPr>
            <a:endParaRPr kumimoji="0" lang="en-US" sz="2000" b="0" i="0" u="none" strike="noStrike" cap="none" normalizeH="0" baseline="0" dirty="0" smtClean="0">
              <a:ln>
                <a:noFill/>
              </a:ln>
              <a:solidFill>
                <a:schemeClr val="bg1"/>
              </a:solidFill>
              <a:effectLst/>
              <a:latin typeface="Arial" charset="0"/>
            </a:endParaRPr>
          </a:p>
        </p:txBody>
      </p:sp>
      <p:sp>
        <p:nvSpPr>
          <p:cNvPr id="51" name="TextBox 50"/>
          <p:cNvSpPr txBox="1"/>
          <p:nvPr/>
        </p:nvSpPr>
        <p:spPr>
          <a:xfrm>
            <a:off x="4876800" y="1447800"/>
            <a:ext cx="1524000" cy="923330"/>
          </a:xfrm>
          <a:prstGeom prst="rect">
            <a:avLst/>
          </a:prstGeom>
          <a:noFill/>
        </p:spPr>
        <p:txBody>
          <a:bodyPr wrap="square" rtlCol="0">
            <a:spAutoFit/>
          </a:bodyPr>
          <a:lstStyle/>
          <a:p>
            <a:r>
              <a:rPr lang="en-US" dirty="0" smtClean="0">
                <a:solidFill>
                  <a:schemeClr val="bg1"/>
                </a:solidFill>
              </a:rPr>
              <a:t>SPAP or ADAP Processor</a:t>
            </a:r>
            <a:endParaRPr lang="en-US" dirty="0">
              <a:solidFill>
                <a:schemeClr val="bg1"/>
              </a:solidFill>
            </a:endParaRPr>
          </a:p>
        </p:txBody>
      </p:sp>
      <p:cxnSp>
        <p:nvCxnSpPr>
          <p:cNvPr id="53" name="Straight Arrow Connector 52"/>
          <p:cNvCxnSpPr/>
          <p:nvPr/>
        </p:nvCxnSpPr>
        <p:spPr bwMode="auto">
          <a:xfrm flipH="1">
            <a:off x="6172200" y="1524000"/>
            <a:ext cx="457200" cy="0"/>
          </a:xfrm>
          <a:prstGeom prst="straightConnector1">
            <a:avLst/>
          </a:prstGeom>
          <a:noFill/>
          <a:ln w="9525" cap="flat" cmpd="sng" algn="ctr">
            <a:solidFill>
              <a:schemeClr val="tx1"/>
            </a:solidFill>
            <a:prstDash val="solid"/>
            <a:round/>
            <a:headEnd type="none" w="med" len="med"/>
            <a:tailEnd type="triangle"/>
          </a:ln>
          <a:effectLst/>
        </p:spPr>
      </p:cxnSp>
      <p:cxnSp>
        <p:nvCxnSpPr>
          <p:cNvPr id="54" name="Straight Arrow Connector 53"/>
          <p:cNvCxnSpPr/>
          <p:nvPr/>
        </p:nvCxnSpPr>
        <p:spPr bwMode="auto">
          <a:xfrm>
            <a:off x="6172200" y="1905000"/>
            <a:ext cx="457200" cy="0"/>
          </a:xfrm>
          <a:prstGeom prst="straightConnector1">
            <a:avLst/>
          </a:prstGeom>
          <a:noFill/>
          <a:ln w="9525" cap="flat" cmpd="sng" algn="ctr">
            <a:solidFill>
              <a:schemeClr val="tx1"/>
            </a:solidFill>
            <a:prstDash val="solid"/>
            <a:round/>
            <a:headEnd type="none" w="med" len="med"/>
            <a:tailEnd type="triangle"/>
          </a:ln>
          <a:effectLst/>
        </p:spPr>
      </p:cxnSp>
      <p:pic>
        <p:nvPicPr>
          <p:cNvPr id="32"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19200" y="228600"/>
            <a:ext cx="7086600" cy="584200"/>
          </a:xfrm>
        </p:spPr>
        <p:txBody>
          <a:bodyPr/>
          <a:lstStyle/>
          <a:p>
            <a:pPr algn="ctr"/>
            <a:r>
              <a:rPr lang="en-US" sz="2800" b="1" dirty="0" smtClean="0">
                <a:solidFill>
                  <a:schemeClr val="accent2">
                    <a:lumMod val="50000"/>
                  </a:schemeClr>
                </a:solidFill>
              </a:rPr>
              <a:t>Part D Acronyms/Definitions, cont.</a:t>
            </a:r>
          </a:p>
        </p:txBody>
      </p:sp>
      <p:sp>
        <p:nvSpPr>
          <p:cNvPr id="6147" name="Content Placeholder 2"/>
          <p:cNvSpPr>
            <a:spLocks noGrp="1"/>
          </p:cNvSpPr>
          <p:nvPr>
            <p:ph idx="1"/>
          </p:nvPr>
        </p:nvSpPr>
        <p:spPr>
          <a:xfrm>
            <a:off x="533400" y="1143000"/>
            <a:ext cx="7772400" cy="4953000"/>
          </a:xfrm>
        </p:spPr>
        <p:txBody>
          <a:bodyPr/>
          <a:lstStyle/>
          <a:p>
            <a:pPr>
              <a:buFont typeface="Wingdings" pitchFamily="2" charset="2"/>
              <a:buChar char="Ø"/>
            </a:pPr>
            <a:r>
              <a:rPr lang="en-US" sz="2000" dirty="0" smtClean="0"/>
              <a:t>Processor- an entity that does the physical transaction processing (inbound and outbound) of pharmacy claims.</a:t>
            </a:r>
          </a:p>
          <a:p>
            <a:pPr>
              <a:buFont typeface="Wingdings" pitchFamily="2" charset="2"/>
              <a:buChar char="Ø"/>
            </a:pPr>
            <a:r>
              <a:rPr lang="en-US" sz="2000" dirty="0" smtClean="0"/>
              <a:t>Qualified status - the status assigned to supplemental payers where their payments are considered TrOOP eligible.</a:t>
            </a:r>
          </a:p>
          <a:p>
            <a:pPr>
              <a:buFont typeface="Wingdings" pitchFamily="2" charset="2"/>
              <a:buChar char="Ø"/>
            </a:pPr>
            <a:r>
              <a:rPr lang="en-US" sz="2000" dirty="0" smtClean="0"/>
              <a:t>Switch- an entity that routes pharmacy claims to plans. Relationship is usually between the pharmacy and switch.</a:t>
            </a:r>
          </a:p>
          <a:p>
            <a:pPr>
              <a:buFont typeface="Wingdings" pitchFamily="2" charset="2"/>
              <a:buChar char="Ø"/>
            </a:pPr>
            <a:r>
              <a:rPr lang="en-US" sz="2000" dirty="0" smtClean="0"/>
              <a:t>Transaction Facilitator - the entity (RelayHealth) that assists in translating and  forwarding paid supplemental claims to the Part D plan (formerly TrOOP Facilitator).</a:t>
            </a:r>
          </a:p>
          <a:p>
            <a:pPr>
              <a:buFont typeface="Wingdings" pitchFamily="2" charset="2"/>
              <a:buChar char="Ø"/>
            </a:pPr>
            <a:r>
              <a:rPr lang="en-US" sz="2000" dirty="0" smtClean="0"/>
              <a:t>TrOOP – True Out-of-Pocket costs paid by a beneficiary or others on the beneficiary’s behalf that accumulate towards the annual out-of-pocket threshold.</a:t>
            </a:r>
          </a:p>
          <a:p>
            <a:pPr>
              <a:buFont typeface="Wingdings" pitchFamily="2" charset="2"/>
              <a:buChar char="Ø"/>
            </a:pPr>
            <a:r>
              <a:rPr lang="en-US" sz="2000" dirty="0" smtClean="0"/>
              <a:t>4RX- Minimum dataset of information to route a pharmacy claim electronically</a:t>
            </a:r>
          </a:p>
          <a:p>
            <a:pPr>
              <a:buNone/>
            </a:pPr>
            <a:endParaRPr lang="en-US" sz="2000" dirty="0" smtClean="0">
              <a:solidFill>
                <a:srgbClr val="FF0000"/>
              </a:solidFill>
            </a:endParaRPr>
          </a:p>
          <a:p>
            <a:pPr>
              <a:buFont typeface="Wingdings" pitchFamily="2" charset="2"/>
              <a:buChar char="Ø"/>
            </a:pPr>
            <a:endParaRPr lang="en-US" sz="2000" dirty="0" smtClean="0"/>
          </a:p>
          <a:p>
            <a:pPr>
              <a:buNone/>
            </a:pPr>
            <a:endParaRPr lang="en-US" sz="2000" dirty="0" smtClean="0"/>
          </a:p>
          <a:p>
            <a:endParaRPr lang="en-US" sz="2000" dirty="0" smtClean="0"/>
          </a:p>
          <a:p>
            <a:pPr>
              <a:buFont typeface="Wingdings" pitchFamily="2" charset="2"/>
              <a:buChar char="Ø"/>
            </a:pPr>
            <a:endParaRPr lang="en-US" sz="2000" dirty="0" smtClean="0"/>
          </a:p>
          <a:p>
            <a:endParaRPr lang="en-US" sz="2000" dirty="0" smtClean="0"/>
          </a:p>
        </p:txBody>
      </p:sp>
      <p:pic>
        <p:nvPicPr>
          <p:cNvPr id="3074" name="Picture 2" descr="C:\Documents and Settings\escih0j\Local Settings\Temporary Internet Files\Content.IE5\1DV6467J\MC900433962[1].PNG"/>
          <p:cNvPicPr>
            <a:picLocks noChangeAspect="1" noChangeArrowheads="1"/>
          </p:cNvPicPr>
          <p:nvPr/>
        </p:nvPicPr>
        <p:blipFill>
          <a:blip r:embed="rId3" cstate="print"/>
          <a:srcRect/>
          <a:stretch>
            <a:fillRect/>
          </a:stretch>
        </p:blipFill>
        <p:spPr bwMode="auto">
          <a:xfrm flipV="1">
            <a:off x="8534400" y="5867400"/>
            <a:ext cx="457057" cy="457057"/>
          </a:xfrm>
          <a:prstGeom prst="rect">
            <a:avLst/>
          </a:prstGeom>
          <a:noFill/>
        </p:spPr>
      </p:pic>
    </p:spTree>
  </p:cSld>
  <p:clrMapOvr>
    <a:masterClrMapping/>
  </p:clrMapOvr>
  <p:transition>
    <p:randomBa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accent2">
                    <a:lumMod val="50000"/>
                  </a:schemeClr>
                </a:solidFill>
              </a:rPr>
              <a:t>Top Reasons Why Transactions Fail</a:t>
            </a:r>
            <a:endParaRPr lang="en-US" sz="2800" b="1" dirty="0">
              <a:solidFill>
                <a:schemeClr val="accent2">
                  <a:lumMod val="50000"/>
                </a:schemeClr>
              </a:solidFill>
            </a:endParaRPr>
          </a:p>
        </p:txBody>
      </p:sp>
      <p:sp>
        <p:nvSpPr>
          <p:cNvPr id="3" name="Content Placeholder 2"/>
          <p:cNvSpPr>
            <a:spLocks noGrp="1"/>
          </p:cNvSpPr>
          <p:nvPr>
            <p:ph idx="1"/>
          </p:nvPr>
        </p:nvSpPr>
        <p:spPr>
          <a:xfrm>
            <a:off x="685800" y="1143000"/>
            <a:ext cx="7772400" cy="5334000"/>
          </a:xfrm>
        </p:spPr>
        <p:txBody>
          <a:bodyPr/>
          <a:lstStyle/>
          <a:p>
            <a:r>
              <a:rPr lang="en-US" sz="2000" dirty="0" smtClean="0"/>
              <a:t>ADAPs allow pharmacies to process with data elements different than the COB contractor</a:t>
            </a:r>
          </a:p>
          <a:p>
            <a:r>
              <a:rPr lang="en-US" sz="2000" dirty="0" smtClean="0"/>
              <a:t>COB contractor has additional records for ADAPs that are marked as non-qualified</a:t>
            </a:r>
          </a:p>
          <a:p>
            <a:r>
              <a:rPr lang="en-US" sz="2000" dirty="0" smtClean="0"/>
              <a:t>ADAP neglects to notify COBC about a change in processor or PBM</a:t>
            </a:r>
          </a:p>
          <a:p>
            <a:r>
              <a:rPr lang="en-US" sz="2000" dirty="0" smtClean="0"/>
              <a:t>ADAP neglects to notify COBC about change in beneficiary ID</a:t>
            </a:r>
          </a:p>
          <a:p>
            <a:r>
              <a:rPr lang="en-US" sz="2000" dirty="0" smtClean="0"/>
              <a:t>Part D Plan or eligibility contractor may modify COB data before it goes to PBM and therefore, no match is found</a:t>
            </a:r>
          </a:p>
          <a:p>
            <a:r>
              <a:rPr lang="en-US" sz="2000" dirty="0" smtClean="0"/>
              <a:t>Eligibility data can be out of sync or delayed due to timing of data transfer</a:t>
            </a:r>
          </a:p>
          <a:p>
            <a:pPr>
              <a:buNone/>
            </a:pPr>
            <a:endParaRPr lang="en-US" sz="2400" dirty="0" smtClean="0"/>
          </a:p>
          <a:p>
            <a:endParaRPr lang="en-US" sz="2400" dirty="0" smtClean="0"/>
          </a:p>
          <a:p>
            <a:endParaRPr lang="en-US" sz="2400" dirty="0"/>
          </a:p>
        </p:txBody>
      </p:sp>
      <p:pic>
        <p:nvPicPr>
          <p:cNvPr id="4"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1295400"/>
            <a:ext cx="4040188" cy="762001"/>
          </a:xfrm>
        </p:spPr>
        <p:txBody>
          <a:bodyPr/>
          <a:lstStyle/>
          <a:p>
            <a:r>
              <a:rPr lang="en-US" dirty="0" smtClean="0"/>
              <a:t>MATCHED AT</a:t>
            </a:r>
          </a:p>
          <a:p>
            <a:r>
              <a:rPr lang="en-US" dirty="0" smtClean="0"/>
              <a:t> Transaction Facilitator	</a:t>
            </a:r>
            <a:endParaRPr lang="en-US" dirty="0"/>
          </a:p>
        </p:txBody>
      </p:sp>
      <p:sp>
        <p:nvSpPr>
          <p:cNvPr id="5" name="Text Placeholder 4"/>
          <p:cNvSpPr>
            <a:spLocks noGrp="1"/>
          </p:cNvSpPr>
          <p:nvPr>
            <p:ph type="body" idx="12"/>
          </p:nvPr>
        </p:nvSpPr>
        <p:spPr>
          <a:xfrm>
            <a:off x="3124200" y="2743200"/>
            <a:ext cx="4040188" cy="304801"/>
          </a:xfrm>
        </p:spPr>
        <p:txBody>
          <a:bodyPr/>
          <a:lstStyle/>
          <a:p>
            <a:r>
              <a:rPr lang="en-US" dirty="0" smtClean="0"/>
              <a:t>MATCHED AT PART D</a:t>
            </a:r>
            <a:endParaRPr lang="en-US" dirty="0"/>
          </a:p>
        </p:txBody>
      </p:sp>
      <p:sp>
        <p:nvSpPr>
          <p:cNvPr id="6" name="Title 5"/>
          <p:cNvSpPr>
            <a:spLocks noGrp="1"/>
          </p:cNvSpPr>
          <p:nvPr>
            <p:ph type="title"/>
          </p:nvPr>
        </p:nvSpPr>
        <p:spPr>
          <a:xfrm>
            <a:off x="1905000" y="304800"/>
            <a:ext cx="5943600" cy="1068162"/>
          </a:xfrm>
        </p:spPr>
        <p:txBody>
          <a:bodyPr/>
          <a:lstStyle/>
          <a:p>
            <a:r>
              <a:rPr lang="en-US" sz="2800" b="1" dirty="0" smtClean="0">
                <a:solidFill>
                  <a:schemeClr val="accent2">
                    <a:lumMod val="50000"/>
                  </a:schemeClr>
                </a:solidFill>
              </a:rPr>
              <a:t>Matched Records</a:t>
            </a:r>
            <a:r>
              <a:rPr lang="en-US" dirty="0" smtClean="0">
                <a:solidFill>
                  <a:schemeClr val="accent2">
                    <a:lumMod val="50000"/>
                  </a:schemeClr>
                </a:solidFill>
              </a:rPr>
              <a:t>	</a:t>
            </a:r>
            <a:endParaRPr lang="en-US" dirty="0">
              <a:solidFill>
                <a:schemeClr val="accent2">
                  <a:lumMod val="50000"/>
                </a:schemeClr>
              </a:solidFill>
            </a:endParaRPr>
          </a:p>
        </p:txBody>
      </p:sp>
      <p:sp>
        <p:nvSpPr>
          <p:cNvPr id="10" name="Rounded Rectangle 9"/>
          <p:cNvSpPr/>
          <p:nvPr/>
        </p:nvSpPr>
        <p:spPr bwMode="auto">
          <a:xfrm>
            <a:off x="381000" y="2209800"/>
            <a:ext cx="1600200" cy="11430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dirty="0" smtClean="0">
              <a:ln>
                <a:noFill/>
              </a:ln>
              <a:solidFill>
                <a:schemeClr val="tx1"/>
              </a:solidFill>
              <a:effectLst/>
              <a:latin typeface="Arial" charset="0"/>
            </a:endParaRPr>
          </a:p>
        </p:txBody>
      </p:sp>
      <p:sp>
        <p:nvSpPr>
          <p:cNvPr id="23" name="5-Point Star 22"/>
          <p:cNvSpPr/>
          <p:nvPr/>
        </p:nvSpPr>
        <p:spPr bwMode="auto">
          <a:xfrm>
            <a:off x="3276600" y="3505200"/>
            <a:ext cx="2590800" cy="1752600"/>
          </a:xfrm>
          <a:prstGeom prst="star5">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dirty="0" smtClean="0">
              <a:ln>
                <a:noFill/>
              </a:ln>
              <a:solidFill>
                <a:schemeClr val="tx1"/>
              </a:solidFill>
              <a:effectLst/>
              <a:latin typeface="Arial" charset="0"/>
            </a:endParaRPr>
          </a:p>
        </p:txBody>
      </p:sp>
      <p:sp>
        <p:nvSpPr>
          <p:cNvPr id="24" name="Rectangle 23"/>
          <p:cNvSpPr/>
          <p:nvPr/>
        </p:nvSpPr>
        <p:spPr>
          <a:xfrm>
            <a:off x="3733800" y="4191000"/>
            <a:ext cx="1725165" cy="523220"/>
          </a:xfrm>
          <a:prstGeom prst="rect">
            <a:avLst/>
          </a:prstGeom>
          <a:noFill/>
        </p:spPr>
        <p:txBody>
          <a:bodyPr wrap="square" lIns="91440" tIns="45720" rIns="91440" bIns="4572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Success</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1066800" y="5257800"/>
            <a:ext cx="6934200" cy="646331"/>
          </a:xfrm>
          <a:prstGeom prst="rect">
            <a:avLst/>
          </a:prstGeom>
          <a:noFill/>
        </p:spPr>
        <p:txBody>
          <a:bodyPr wrap="square" rtlCol="0">
            <a:spAutoFit/>
          </a:bodyPr>
          <a:lstStyle/>
          <a:p>
            <a:r>
              <a:rPr lang="en-US" i="1" dirty="0" smtClean="0">
                <a:solidFill>
                  <a:srgbClr val="FF0000"/>
                </a:solidFill>
              </a:rPr>
              <a:t> Dollars from supplemental payer count towards TrOOP.  Beneficiary moves through Part D benefit, appropriately.</a:t>
            </a:r>
            <a:endParaRPr lang="en-US" i="1" dirty="0">
              <a:solidFill>
                <a:srgbClr val="FF0000"/>
              </a:solidFill>
            </a:endParaRPr>
          </a:p>
        </p:txBody>
      </p:sp>
      <p:pic>
        <p:nvPicPr>
          <p:cNvPr id="9"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371600"/>
            <a:ext cx="4040188" cy="685801"/>
          </a:xfrm>
        </p:spPr>
        <p:txBody>
          <a:bodyPr/>
          <a:lstStyle/>
          <a:p>
            <a:r>
              <a:rPr lang="en-US" dirty="0" smtClean="0"/>
              <a:t>NoN-MATCHED AT </a:t>
            </a:r>
          </a:p>
          <a:p>
            <a:r>
              <a:rPr lang="en-US" dirty="0" smtClean="0"/>
              <a:t>Transaction Facilitator	</a:t>
            </a:r>
            <a:endParaRPr lang="en-US" dirty="0"/>
          </a:p>
        </p:txBody>
      </p:sp>
      <p:sp>
        <p:nvSpPr>
          <p:cNvPr id="5" name="Text Placeholder 4"/>
          <p:cNvSpPr>
            <a:spLocks noGrp="1"/>
          </p:cNvSpPr>
          <p:nvPr>
            <p:ph type="body" idx="12"/>
          </p:nvPr>
        </p:nvSpPr>
        <p:spPr/>
        <p:txBody>
          <a:bodyPr/>
          <a:lstStyle/>
          <a:p>
            <a:r>
              <a:rPr lang="en-US" dirty="0" smtClean="0"/>
              <a:t>NoN-MATCHED AT PART D</a:t>
            </a:r>
            <a:endParaRPr lang="en-US" dirty="0"/>
          </a:p>
        </p:txBody>
      </p:sp>
      <p:sp>
        <p:nvSpPr>
          <p:cNvPr id="6" name="Title 5"/>
          <p:cNvSpPr>
            <a:spLocks noGrp="1"/>
          </p:cNvSpPr>
          <p:nvPr>
            <p:ph type="title"/>
          </p:nvPr>
        </p:nvSpPr>
        <p:spPr>
          <a:xfrm>
            <a:off x="1600200" y="228600"/>
            <a:ext cx="6477000" cy="639762"/>
          </a:xfrm>
        </p:spPr>
        <p:txBody>
          <a:bodyPr/>
          <a:lstStyle/>
          <a:p>
            <a:r>
              <a:rPr lang="en-US" sz="2800" b="1" dirty="0" smtClean="0">
                <a:solidFill>
                  <a:schemeClr val="accent2">
                    <a:lumMod val="50000"/>
                  </a:schemeClr>
                </a:solidFill>
              </a:rPr>
              <a:t>Non-Matched Records</a:t>
            </a:r>
            <a:r>
              <a:rPr lang="en-US" dirty="0" smtClean="0">
                <a:solidFill>
                  <a:schemeClr val="accent2">
                    <a:lumMod val="50000"/>
                  </a:schemeClr>
                </a:solidFill>
              </a:rPr>
              <a:t>	</a:t>
            </a:r>
            <a:endParaRPr lang="en-US" dirty="0">
              <a:solidFill>
                <a:schemeClr val="accent2">
                  <a:lumMod val="50000"/>
                </a:schemeClr>
              </a:solidFill>
            </a:endParaRPr>
          </a:p>
        </p:txBody>
      </p:sp>
      <p:sp>
        <p:nvSpPr>
          <p:cNvPr id="10" name="Rounded Rectangle 9"/>
          <p:cNvSpPr/>
          <p:nvPr/>
        </p:nvSpPr>
        <p:spPr bwMode="auto">
          <a:xfrm>
            <a:off x="381000" y="2209800"/>
            <a:ext cx="1600200" cy="11430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dirty="0" smtClean="0">
              <a:ln>
                <a:noFill/>
              </a:ln>
              <a:solidFill>
                <a:schemeClr val="tx1"/>
              </a:solidFill>
              <a:effectLst/>
              <a:latin typeface="Arial" charset="0"/>
            </a:endParaRPr>
          </a:p>
        </p:txBody>
      </p:sp>
      <p:sp>
        <p:nvSpPr>
          <p:cNvPr id="16" name="TextBox 15"/>
          <p:cNvSpPr txBox="1"/>
          <p:nvPr/>
        </p:nvSpPr>
        <p:spPr>
          <a:xfrm>
            <a:off x="381000" y="2438400"/>
            <a:ext cx="4495800" cy="646331"/>
          </a:xfrm>
          <a:prstGeom prst="rect">
            <a:avLst/>
          </a:prstGeom>
          <a:noFill/>
        </p:spPr>
        <p:txBody>
          <a:bodyPr wrap="square" rtlCol="0">
            <a:spAutoFit/>
          </a:bodyPr>
          <a:lstStyle/>
          <a:p>
            <a:r>
              <a:rPr lang="en-US" dirty="0" smtClean="0"/>
              <a:t> Transactions ‘fall on the floor’ or are dropped from the process	</a:t>
            </a:r>
            <a:endParaRPr lang="en-US" dirty="0"/>
          </a:p>
        </p:txBody>
      </p:sp>
      <p:sp>
        <p:nvSpPr>
          <p:cNvPr id="23" name="TextBox 22"/>
          <p:cNvSpPr txBox="1"/>
          <p:nvPr/>
        </p:nvSpPr>
        <p:spPr>
          <a:xfrm>
            <a:off x="4648200" y="2362200"/>
            <a:ext cx="4191000" cy="923330"/>
          </a:xfrm>
          <a:prstGeom prst="rect">
            <a:avLst/>
          </a:prstGeom>
          <a:noFill/>
        </p:spPr>
        <p:txBody>
          <a:bodyPr wrap="square" rtlCol="0">
            <a:spAutoFit/>
          </a:bodyPr>
          <a:lstStyle/>
          <a:p>
            <a:r>
              <a:rPr lang="en-US" dirty="0" smtClean="0"/>
              <a:t>Get applied towards PLRO and reduce TROOP.</a:t>
            </a:r>
          </a:p>
          <a:p>
            <a:endParaRPr lang="en-US" dirty="0"/>
          </a:p>
        </p:txBody>
      </p:sp>
      <p:sp>
        <p:nvSpPr>
          <p:cNvPr id="24" name="Explosion 1 23"/>
          <p:cNvSpPr/>
          <p:nvPr/>
        </p:nvSpPr>
        <p:spPr bwMode="auto">
          <a:xfrm>
            <a:off x="1066800" y="3124200"/>
            <a:ext cx="1905000" cy="1143000"/>
          </a:xfrm>
          <a:prstGeom prst="irregularSeal1">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dirty="0" smtClean="0">
              <a:ln>
                <a:noFill/>
              </a:ln>
              <a:solidFill>
                <a:schemeClr val="tx1"/>
              </a:solidFill>
              <a:effectLst/>
              <a:latin typeface="Arial" charset="0"/>
            </a:endParaRPr>
          </a:p>
        </p:txBody>
      </p:sp>
      <p:sp>
        <p:nvSpPr>
          <p:cNvPr id="27" name="Explosion 1 26"/>
          <p:cNvSpPr/>
          <p:nvPr/>
        </p:nvSpPr>
        <p:spPr bwMode="auto">
          <a:xfrm>
            <a:off x="4724400" y="3352800"/>
            <a:ext cx="1905000" cy="1143000"/>
          </a:xfrm>
          <a:prstGeom prst="irregularSeal1">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dirty="0" smtClean="0">
              <a:ln>
                <a:noFill/>
              </a:ln>
              <a:solidFill>
                <a:schemeClr val="tx1"/>
              </a:solidFill>
              <a:effectLst/>
              <a:latin typeface="Arial" charset="0"/>
            </a:endParaRPr>
          </a:p>
        </p:txBody>
      </p:sp>
      <p:sp>
        <p:nvSpPr>
          <p:cNvPr id="28" name="TextBox 27"/>
          <p:cNvSpPr txBox="1"/>
          <p:nvPr/>
        </p:nvSpPr>
        <p:spPr>
          <a:xfrm>
            <a:off x="1676400" y="3581400"/>
            <a:ext cx="1143000" cy="369332"/>
          </a:xfrm>
          <a:prstGeom prst="rect">
            <a:avLst/>
          </a:prstGeom>
          <a:noFill/>
        </p:spPr>
        <p:txBody>
          <a:bodyPr wrap="square" rtlCol="0">
            <a:spAutoFit/>
          </a:bodyPr>
          <a:lstStyle/>
          <a:p>
            <a:r>
              <a:rPr lang="en-US" b="1" dirty="0" smtClean="0">
                <a:solidFill>
                  <a:srgbClr val="FF0000"/>
                </a:solidFill>
              </a:rPr>
              <a:t>FAIL !!</a:t>
            </a:r>
            <a:endParaRPr lang="en-US" b="1" dirty="0">
              <a:solidFill>
                <a:srgbClr val="FF0000"/>
              </a:solidFill>
            </a:endParaRPr>
          </a:p>
        </p:txBody>
      </p:sp>
      <p:sp>
        <p:nvSpPr>
          <p:cNvPr id="25" name="TextBox 24"/>
          <p:cNvSpPr txBox="1"/>
          <p:nvPr/>
        </p:nvSpPr>
        <p:spPr>
          <a:xfrm>
            <a:off x="5105400" y="3733800"/>
            <a:ext cx="1143000" cy="369332"/>
          </a:xfrm>
          <a:prstGeom prst="rect">
            <a:avLst/>
          </a:prstGeom>
          <a:noFill/>
        </p:spPr>
        <p:txBody>
          <a:bodyPr wrap="square" rtlCol="0">
            <a:spAutoFit/>
          </a:bodyPr>
          <a:lstStyle/>
          <a:p>
            <a:r>
              <a:rPr lang="en-US" b="1" dirty="0" smtClean="0">
                <a:solidFill>
                  <a:srgbClr val="FF0000"/>
                </a:solidFill>
              </a:rPr>
              <a:t>FAIL !!</a:t>
            </a:r>
            <a:endParaRPr lang="en-US" b="1" dirty="0">
              <a:solidFill>
                <a:srgbClr val="FF0000"/>
              </a:solidFill>
            </a:endParaRPr>
          </a:p>
        </p:txBody>
      </p:sp>
      <p:sp>
        <p:nvSpPr>
          <p:cNvPr id="12" name="TextBox 11"/>
          <p:cNvSpPr txBox="1"/>
          <p:nvPr/>
        </p:nvSpPr>
        <p:spPr>
          <a:xfrm>
            <a:off x="685800" y="5029200"/>
            <a:ext cx="8229600" cy="923330"/>
          </a:xfrm>
          <a:prstGeom prst="rect">
            <a:avLst/>
          </a:prstGeom>
          <a:noFill/>
        </p:spPr>
        <p:txBody>
          <a:bodyPr wrap="square" rtlCol="0">
            <a:spAutoFit/>
          </a:bodyPr>
          <a:lstStyle/>
          <a:p>
            <a:r>
              <a:rPr lang="en-US" i="1" dirty="0" smtClean="0">
                <a:solidFill>
                  <a:srgbClr val="FF0000"/>
                </a:solidFill>
              </a:rPr>
              <a:t>Both of these situations can cause negative financial hardship on SPAPs/ADAPs when Part D claims are adjusted because of the limited liability for reconciliation on these claims.</a:t>
            </a:r>
            <a:endParaRPr lang="en-US" i="1" dirty="0">
              <a:solidFill>
                <a:srgbClr val="FF0000"/>
              </a:solidFill>
            </a:endParaRPr>
          </a:p>
        </p:txBody>
      </p:sp>
      <p:pic>
        <p:nvPicPr>
          <p:cNvPr id="14" name="Picture 2" descr="C:\Documents and Settings\escih0j\Local Settings\Temporary Internet Files\Content.IE5\1DV6467J\MC900433962[1].PNG"/>
          <p:cNvPicPr>
            <a:picLocks noChangeAspect="1" noChangeArrowheads="1"/>
          </p:cNvPicPr>
          <p:nvPr/>
        </p:nvPicPr>
        <p:blipFill>
          <a:blip r:embed="rId2" cstate="print"/>
          <a:srcRect/>
          <a:stretch>
            <a:fillRect/>
          </a:stretch>
        </p:blipFill>
        <p:spPr bwMode="auto">
          <a:xfrm flipV="1">
            <a:off x="8534400" y="5943600"/>
            <a:ext cx="457057" cy="457057"/>
          </a:xfrm>
          <a:prstGeom prst="rect">
            <a:avLst/>
          </a:prstGeom>
          <a:noFill/>
        </p:spPr>
      </p:pic>
    </p:spTree>
  </p:cSld>
  <p:clrMapOvr>
    <a:masterClrMapping/>
  </p:clrMapOvr>
  <p:transition>
    <p:randomBa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362200"/>
            <a:ext cx="7010400" cy="1143000"/>
          </a:xfrm>
        </p:spPr>
        <p:txBody>
          <a:bodyPr/>
          <a:lstStyle/>
          <a:p>
            <a:r>
              <a:rPr lang="en-US" sz="2800" b="1" dirty="0" smtClean="0">
                <a:solidFill>
                  <a:schemeClr val="accent2">
                    <a:lumMod val="50000"/>
                  </a:schemeClr>
                </a:solidFill>
              </a:rPr>
              <a:t>What the industry is doing to support ADAPs and Part D</a:t>
            </a:r>
            <a:endParaRPr lang="en-US" sz="2800" b="1" dirty="0">
              <a:solidFill>
                <a:schemeClr val="accent2">
                  <a:lumMod val="50000"/>
                </a:schemeClr>
              </a:solidFill>
            </a:endParaRPr>
          </a:p>
        </p:txBody>
      </p:sp>
      <p:pic>
        <p:nvPicPr>
          <p:cNvPr id="4" name="Picture 2"/>
          <p:cNvPicPr>
            <a:picLocks noChangeAspect="1" noChangeArrowheads="1"/>
          </p:cNvPicPr>
          <p:nvPr/>
        </p:nvPicPr>
        <p:blipFill>
          <a:blip r:embed="rId3"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defRPr/>
            </a:pPr>
            <a:r>
              <a:rPr lang="en-US" sz="2800" b="1" dirty="0" smtClean="0">
                <a:solidFill>
                  <a:schemeClr val="accent2">
                    <a:lumMod val="50000"/>
                  </a:schemeClr>
                </a:solidFill>
              </a:rPr>
              <a:t>What is NCPDP?</a:t>
            </a:r>
          </a:p>
        </p:txBody>
      </p:sp>
      <p:sp>
        <p:nvSpPr>
          <p:cNvPr id="23554" name="Content Placeholder 2"/>
          <p:cNvSpPr>
            <a:spLocks noGrp="1"/>
          </p:cNvSpPr>
          <p:nvPr>
            <p:ph idx="1"/>
          </p:nvPr>
        </p:nvSpPr>
        <p:spPr>
          <a:xfrm>
            <a:off x="685800" y="1295400"/>
            <a:ext cx="7772400" cy="5105400"/>
          </a:xfrm>
        </p:spPr>
        <p:txBody>
          <a:bodyPr/>
          <a:lstStyle/>
          <a:p>
            <a:pPr>
              <a:lnSpc>
                <a:spcPct val="90000"/>
              </a:lnSpc>
              <a:buFont typeface="Wingdings" pitchFamily="2" charset="2"/>
              <a:buChar char="Ø"/>
            </a:pPr>
            <a:r>
              <a:rPr lang="en-US" sz="2000" dirty="0" smtClean="0">
                <a:solidFill>
                  <a:srgbClr val="000000"/>
                </a:solidFill>
              </a:rPr>
              <a:t>An ANSI-accredited standards development organization.</a:t>
            </a:r>
          </a:p>
          <a:p>
            <a:pPr>
              <a:lnSpc>
                <a:spcPct val="90000"/>
              </a:lnSpc>
              <a:buFont typeface="Wingdings" pitchFamily="2" charset="2"/>
              <a:buChar char="Ø"/>
            </a:pPr>
            <a:r>
              <a:rPr lang="en-US" sz="2000" dirty="0" smtClean="0">
                <a:solidFill>
                  <a:srgbClr val="000000"/>
                </a:solidFill>
              </a:rPr>
              <a:t>Provides a forum and marketplace for a diverse membership focused on health care and pharmacy business solutions.</a:t>
            </a:r>
          </a:p>
          <a:p>
            <a:pPr>
              <a:lnSpc>
                <a:spcPct val="90000"/>
              </a:lnSpc>
              <a:buFont typeface="Wingdings" pitchFamily="2" charset="2"/>
              <a:buChar char="Ø"/>
            </a:pPr>
            <a:r>
              <a:rPr lang="en-US" sz="2000" dirty="0" smtClean="0">
                <a:solidFill>
                  <a:srgbClr val="000000"/>
                </a:solidFill>
              </a:rPr>
              <a:t>A voluntary, member driven organization that has been named in various government legislation and rulings, such as HIPAA and the Medicare Part D Regulation.</a:t>
            </a:r>
          </a:p>
          <a:p>
            <a:pPr>
              <a:lnSpc>
                <a:spcPct val="90000"/>
              </a:lnSpc>
              <a:buFont typeface="Wingdings" pitchFamily="2" charset="2"/>
              <a:buChar char="Ø"/>
            </a:pPr>
            <a:r>
              <a:rPr lang="en-US" sz="2000" dirty="0" smtClean="0"/>
              <a:t>One of several Standards Development Organizations (SDOs) involved in Healthcare Information Technology and Standardization.</a:t>
            </a:r>
          </a:p>
          <a:p>
            <a:pPr>
              <a:lnSpc>
                <a:spcPct val="90000"/>
              </a:lnSpc>
              <a:buFont typeface="Wingdings" pitchFamily="2" charset="2"/>
              <a:buChar char="Ø"/>
            </a:pPr>
            <a:r>
              <a:rPr lang="en-US" sz="2000" dirty="0" smtClean="0"/>
              <a:t>Focus on pharmacy services, and has the highest member representation from the pharmacy services sector of healthcare.</a:t>
            </a:r>
          </a:p>
          <a:p>
            <a:pPr>
              <a:lnSpc>
                <a:spcPct val="90000"/>
              </a:lnSpc>
              <a:buFont typeface="Wingdings" pitchFamily="2" charset="2"/>
              <a:buChar char="Ø"/>
            </a:pPr>
            <a:r>
              <a:rPr lang="en-US" sz="2000" dirty="0" smtClean="0"/>
              <a:t>NCPDP standards  are used in pharmacy processes, payer processes, electronic prescribing, rebates, and more.</a:t>
            </a:r>
          </a:p>
          <a:p>
            <a:pPr>
              <a:buFontTx/>
              <a:buNone/>
            </a:pP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2800" b="1" dirty="0" smtClean="0">
                <a:solidFill>
                  <a:schemeClr val="accent2">
                    <a:lumMod val="50000"/>
                  </a:schemeClr>
                </a:solidFill>
              </a:rPr>
              <a:t>An SPAP/ADAP BIN-PCN List</a:t>
            </a:r>
          </a:p>
        </p:txBody>
      </p:sp>
      <p:sp>
        <p:nvSpPr>
          <p:cNvPr id="30722" name="Content Placeholder 2"/>
          <p:cNvSpPr>
            <a:spLocks noGrp="1"/>
          </p:cNvSpPr>
          <p:nvPr>
            <p:ph idx="1"/>
          </p:nvPr>
        </p:nvSpPr>
        <p:spPr>
          <a:xfrm>
            <a:off x="685800" y="1371600"/>
            <a:ext cx="7772400" cy="4724400"/>
          </a:xfrm>
        </p:spPr>
        <p:txBody>
          <a:bodyPr/>
          <a:lstStyle/>
          <a:p>
            <a:r>
              <a:rPr lang="en-US" sz="2000" dirty="0" smtClean="0"/>
              <a:t>Voluntarily reported by SPAP/ADAPs</a:t>
            </a:r>
          </a:p>
          <a:p>
            <a:r>
              <a:rPr lang="en-US" sz="2000" dirty="0" smtClean="0"/>
              <a:t>Helps:</a:t>
            </a:r>
          </a:p>
          <a:p>
            <a:pPr lvl="1"/>
            <a:r>
              <a:rPr lang="en-US" sz="2000" dirty="0" smtClean="0"/>
              <a:t>transaction routing</a:t>
            </a:r>
          </a:p>
          <a:p>
            <a:pPr lvl="1"/>
            <a:r>
              <a:rPr lang="en-US" sz="2000" dirty="0" smtClean="0"/>
              <a:t>issue identification (non-unique BIN-PCNS)</a:t>
            </a:r>
          </a:p>
          <a:p>
            <a:pPr lvl="1"/>
            <a:r>
              <a:rPr lang="en-US" sz="2000" dirty="0" smtClean="0"/>
              <a:t>contact information for plans that have adjustments</a:t>
            </a:r>
          </a:p>
          <a:p>
            <a:r>
              <a:rPr lang="en-US" sz="2000" dirty="0" smtClean="0"/>
              <a:t>The industry is trying to address delays in the data that result in supplemental payment transactions not being generated and, therefore, not received by the Part D Plan.</a:t>
            </a:r>
          </a:p>
          <a:p>
            <a:r>
              <a:rPr lang="en-US" sz="2000" dirty="0" smtClean="0"/>
              <a:t>The industry is trying to improve the process to ensure qualified supplemental paid claims are appropriately included in TrOOP and are considered when adjustments need to made.</a:t>
            </a:r>
          </a:p>
          <a:p>
            <a:r>
              <a:rPr lang="en-US" sz="2000" dirty="0" smtClean="0"/>
              <a:t>There is no central repository for the identification of the unique RxBIN and RxPCNs that are ADAPs and SPAPs in order to address these issues.</a:t>
            </a:r>
          </a:p>
          <a:p>
            <a:endParaRPr lang="en-US" dirty="0" smtClean="0"/>
          </a:p>
        </p:txBody>
      </p:sp>
      <p:pic>
        <p:nvPicPr>
          <p:cNvPr id="4" name="Picture 2"/>
          <p:cNvPicPr>
            <a:picLocks noChangeAspect="1" noChangeArrowheads="1"/>
          </p:cNvPicPr>
          <p:nvPr/>
        </p:nvPicPr>
        <p:blipFill>
          <a:blip r:embed="rId3"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3"/>
          <p:cNvSpPr>
            <a:spLocks noGrp="1"/>
          </p:cNvSpPr>
          <p:nvPr>
            <p:ph type="ctrTitle"/>
          </p:nvPr>
        </p:nvSpPr>
        <p:spPr/>
        <p:txBody>
          <a:bodyPr/>
          <a:lstStyle/>
          <a:p>
            <a:r>
              <a:rPr lang="en-US" sz="2800" dirty="0" smtClean="0">
                <a:solidFill>
                  <a:schemeClr val="accent2">
                    <a:lumMod val="50000"/>
                  </a:schemeClr>
                </a:solidFill>
              </a:rPr>
              <a:t>Okay, so why is a list of qualified SPAP/ADAPs needed?</a:t>
            </a:r>
          </a:p>
        </p:txBody>
      </p:sp>
      <p:pic>
        <p:nvPicPr>
          <p:cNvPr id="3" name="Picture 2"/>
          <p:cNvPicPr>
            <a:picLocks noChangeAspect="1" noChangeArrowheads="1"/>
          </p:cNvPicPr>
          <p:nvPr/>
        </p:nvPicPr>
        <p:blipFill>
          <a:blip r:embed="rId2"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sz="2800" b="1" dirty="0" smtClean="0">
                <a:solidFill>
                  <a:schemeClr val="accent2">
                    <a:lumMod val="50000"/>
                  </a:schemeClr>
                </a:solidFill>
              </a:rPr>
              <a:t>Who will use the SPAP/ADAP list</a:t>
            </a:r>
            <a:r>
              <a:rPr lang="en-US" sz="2800" b="1" dirty="0" smtClean="0"/>
              <a:t>?</a:t>
            </a:r>
          </a:p>
        </p:txBody>
      </p:sp>
      <p:sp>
        <p:nvSpPr>
          <p:cNvPr id="83970" name="Content Placeholder 2"/>
          <p:cNvSpPr>
            <a:spLocks noGrp="1"/>
          </p:cNvSpPr>
          <p:nvPr>
            <p:ph idx="1"/>
          </p:nvPr>
        </p:nvSpPr>
        <p:spPr>
          <a:xfrm>
            <a:off x="685800" y="1524000"/>
            <a:ext cx="7772400" cy="4572000"/>
          </a:xfrm>
        </p:spPr>
        <p:txBody>
          <a:bodyPr/>
          <a:lstStyle/>
          <a:p>
            <a:r>
              <a:rPr lang="en-US" sz="2400" dirty="0" smtClean="0"/>
              <a:t>Transaction Facilitator</a:t>
            </a:r>
          </a:p>
          <a:p>
            <a:r>
              <a:rPr lang="en-US" sz="2400" dirty="0" smtClean="0"/>
              <a:t>Switches (list of BIN-PCNs to route to the Transaction Facilitator)</a:t>
            </a:r>
          </a:p>
          <a:p>
            <a:r>
              <a:rPr lang="en-US" sz="2400" dirty="0" smtClean="0"/>
              <a:t>Part D Plans</a:t>
            </a:r>
          </a:p>
        </p:txBody>
      </p:sp>
      <p:pic>
        <p:nvPicPr>
          <p:cNvPr id="4" name="Picture 2"/>
          <p:cNvPicPr>
            <a:picLocks noChangeAspect="1" noChangeArrowheads="1"/>
          </p:cNvPicPr>
          <p:nvPr/>
        </p:nvPicPr>
        <p:blipFill>
          <a:blip r:embed="rId2"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sz="2800" b="1" dirty="0" smtClean="0"/>
              <a:t>Benefits of the SPAP/ADAP list</a:t>
            </a:r>
          </a:p>
        </p:txBody>
      </p:sp>
      <p:sp>
        <p:nvSpPr>
          <p:cNvPr id="88066" name="Content Placeholder 2"/>
          <p:cNvSpPr>
            <a:spLocks noGrp="1"/>
          </p:cNvSpPr>
          <p:nvPr>
            <p:ph idx="1"/>
          </p:nvPr>
        </p:nvSpPr>
        <p:spPr>
          <a:xfrm>
            <a:off x="609600" y="1219200"/>
            <a:ext cx="7772400" cy="5029200"/>
          </a:xfrm>
        </p:spPr>
        <p:txBody>
          <a:bodyPr/>
          <a:lstStyle/>
          <a:p>
            <a:r>
              <a:rPr lang="en-US" sz="2000" dirty="0" smtClean="0"/>
              <a:t>Use of the SPAP ADAP List will help to alleviate issues caused by delays in eligibility.</a:t>
            </a:r>
          </a:p>
          <a:p>
            <a:r>
              <a:rPr lang="en-US" sz="2000" dirty="0" smtClean="0"/>
              <a:t>The Part D plan will know that there has been a supplemental payment so that if there is an adjustment to a Part D beneficiary’s liability that results in a refund of copay/coinsurance, the refund dollars will be applied to the SPAP/ADAP first before the beneficiary.</a:t>
            </a:r>
          </a:p>
          <a:p>
            <a:r>
              <a:rPr lang="en-US" sz="2000" dirty="0" smtClean="0">
                <a:solidFill>
                  <a:srgbClr val="FF0000"/>
                </a:solidFill>
              </a:rPr>
              <a:t>If Part D plan doesn’t have eligibility loaded and the record of supplemental payment is received, it will be applied to “other TrOOP” instead of  PLRO (reducing TrOOP).</a:t>
            </a:r>
          </a:p>
          <a:p>
            <a:r>
              <a:rPr lang="en-US" sz="2000" dirty="0" smtClean="0"/>
              <a:t>If you are a qualified SPAP/ADAP and you do not help complete the spreadsheet, there may be a financial impact to your plan and to the beneficiary because the supplemental payment may not be received by the Part D Plan or may not be applied correctly.</a:t>
            </a:r>
          </a:p>
          <a:p>
            <a:r>
              <a:rPr lang="en-US" sz="2000" dirty="0" smtClean="0"/>
              <a:t>Financial contact information</a:t>
            </a:r>
          </a:p>
          <a:p>
            <a:endParaRPr lang="en-US" dirty="0" smtClean="0"/>
          </a:p>
          <a:p>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defRPr/>
            </a:pPr>
            <a:r>
              <a:rPr lang="en-US" sz="2800" b="1" dirty="0" smtClean="0">
                <a:solidFill>
                  <a:schemeClr val="accent2">
                    <a:lumMod val="50000"/>
                  </a:schemeClr>
                </a:solidFill>
              </a:rPr>
              <a:t>Transaction Facilitator use of SPAP/ADAP Unique RxBIN RxPCN List</a:t>
            </a:r>
          </a:p>
        </p:txBody>
      </p:sp>
      <p:sp>
        <p:nvSpPr>
          <p:cNvPr id="84994" name="Content Placeholder 2"/>
          <p:cNvSpPr>
            <a:spLocks noGrp="1"/>
          </p:cNvSpPr>
          <p:nvPr>
            <p:ph idx="1"/>
          </p:nvPr>
        </p:nvSpPr>
        <p:spPr>
          <a:xfrm>
            <a:off x="685800" y="1524000"/>
            <a:ext cx="7772400" cy="4572000"/>
          </a:xfrm>
        </p:spPr>
        <p:txBody>
          <a:bodyPr/>
          <a:lstStyle/>
          <a:p>
            <a:r>
              <a:rPr lang="en-US" sz="2400" dirty="0" smtClean="0"/>
              <a:t>SPAP/ADAPs submit eligibility once a month</a:t>
            </a:r>
          </a:p>
          <a:p>
            <a:r>
              <a:rPr lang="en-US" sz="2400" dirty="0" smtClean="0"/>
              <a:t>It is possible that the SPAP is paying for supplemental claims before the eligibility is submitted to CMS or received by the Part D Plan</a:t>
            </a:r>
          </a:p>
          <a:p>
            <a:r>
              <a:rPr lang="en-US" sz="2400" dirty="0" smtClean="0"/>
              <a:t>Currently, if claims are received before the supplemental eligibility is received they are never forwarded to the part D Plan</a:t>
            </a:r>
          </a:p>
          <a:p>
            <a:r>
              <a:rPr lang="en-US" sz="2400" dirty="0" smtClean="0"/>
              <a:t>In 2012 the Transaction Facilitator will continue to attempt to find a match for supplemental SPAP/ADAP claims for a maximum of 90 days</a:t>
            </a:r>
          </a:p>
          <a:p>
            <a:r>
              <a:rPr lang="en-US" sz="2400" dirty="0" smtClean="0"/>
              <a:t>This means the Part D Plan should eventually receive record of the supplemental payment</a:t>
            </a:r>
          </a:p>
        </p:txBody>
      </p:sp>
      <p:pic>
        <p:nvPicPr>
          <p:cNvPr id="4" name="Picture 2"/>
          <p:cNvPicPr>
            <a:picLocks noChangeAspect="1" noChangeArrowheads="1"/>
          </p:cNvPicPr>
          <p:nvPr/>
        </p:nvPicPr>
        <p:blipFill>
          <a:blip r:embed="rId2"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3400" y="2286000"/>
            <a:ext cx="8610600" cy="1143000"/>
          </a:xfrm>
        </p:spPr>
        <p:txBody>
          <a:bodyPr/>
          <a:lstStyle/>
          <a:p>
            <a:r>
              <a:rPr lang="en-US" dirty="0" smtClean="0">
                <a:solidFill>
                  <a:schemeClr val="accent2">
                    <a:lumMod val="50000"/>
                  </a:schemeClr>
                </a:solidFill>
              </a:rPr>
              <a:t>Medicare Part D</a:t>
            </a:r>
            <a:endParaRPr lang="en-US" dirty="0">
              <a:solidFill>
                <a:schemeClr val="accent2">
                  <a:lumMod val="50000"/>
                </a:schemeClr>
              </a:solidFill>
            </a:endParaRPr>
          </a:p>
        </p:txBody>
      </p:sp>
      <p:pic>
        <p:nvPicPr>
          <p:cNvPr id="4098" name="Picture 2"/>
          <p:cNvPicPr>
            <a:picLocks noChangeAspect="1" noChangeArrowheads="1"/>
          </p:cNvPicPr>
          <p:nvPr/>
        </p:nvPicPr>
        <p:blipFill>
          <a:blip r:embed="rId3" cstate="print"/>
          <a:srcRect/>
          <a:stretch>
            <a:fillRect/>
          </a:stretch>
        </p:blipFill>
        <p:spPr bwMode="auto">
          <a:xfrm>
            <a:off x="8610600" y="6019800"/>
            <a:ext cx="533400" cy="299704"/>
          </a:xfrm>
          <a:prstGeom prst="rect">
            <a:avLst/>
          </a:prstGeom>
          <a:noFill/>
          <a:ln w="9525">
            <a:noFill/>
            <a:miter lim="800000"/>
            <a:headEnd/>
            <a:tailEnd/>
          </a:ln>
          <a:effectLst/>
        </p:spPr>
      </p:pic>
    </p:spTree>
  </p:cSld>
  <p:clrMapOvr>
    <a:masterClrMapping/>
  </p:clrMapOvr>
  <p:transition>
    <p:randomBa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sz="2800" b="1" dirty="0" smtClean="0">
                <a:solidFill>
                  <a:schemeClr val="accent2">
                    <a:lumMod val="50000"/>
                  </a:schemeClr>
                </a:solidFill>
              </a:rPr>
              <a:t>Use of SPAP/ADAP List by Part D Plans</a:t>
            </a:r>
          </a:p>
        </p:txBody>
      </p:sp>
      <p:sp>
        <p:nvSpPr>
          <p:cNvPr id="86018" name="Content Placeholder 2"/>
          <p:cNvSpPr>
            <a:spLocks noGrp="1"/>
          </p:cNvSpPr>
          <p:nvPr>
            <p:ph idx="1"/>
          </p:nvPr>
        </p:nvSpPr>
        <p:spPr>
          <a:xfrm>
            <a:off x="457200" y="1295400"/>
            <a:ext cx="8305800" cy="5257800"/>
          </a:xfrm>
        </p:spPr>
        <p:txBody>
          <a:bodyPr/>
          <a:lstStyle/>
          <a:p>
            <a:pPr>
              <a:buFontTx/>
              <a:buNone/>
            </a:pPr>
            <a:r>
              <a:rPr lang="en-US" sz="2400" dirty="0" smtClean="0"/>
              <a:t>#1 If the Part D plan:</a:t>
            </a:r>
          </a:p>
          <a:p>
            <a:pPr lvl="1"/>
            <a:r>
              <a:rPr lang="en-US" sz="2000" dirty="0" smtClean="0"/>
              <a:t>does not have any eligibility on record or</a:t>
            </a:r>
          </a:p>
          <a:p>
            <a:pPr lvl="1"/>
            <a:r>
              <a:rPr lang="en-US" sz="2000" dirty="0" smtClean="0"/>
              <a:t>the N transaction does not match the eligibility on file</a:t>
            </a:r>
          </a:p>
          <a:p>
            <a:pPr lvl="1"/>
            <a:r>
              <a:rPr lang="en-US" sz="2000" dirty="0" smtClean="0"/>
              <a:t>Consult SPAP/ADAP Unique BIN-PCN list and if BIN-PCN is on the list, apply to other TrOOP</a:t>
            </a:r>
          </a:p>
          <a:p>
            <a:pPr>
              <a:buFontTx/>
              <a:buNone/>
            </a:pPr>
            <a:r>
              <a:rPr lang="en-US" sz="2400" dirty="0" smtClean="0"/>
              <a:t>#2  If the OHI is found on file but does not have a qualified status on the eligibility file, if unique BIN-PCN is on the list - override eligibility data and treat N transaction as qualified.</a:t>
            </a:r>
          </a:p>
          <a:p>
            <a:pPr>
              <a:buFontTx/>
              <a:buNone/>
            </a:pPr>
            <a:endParaRPr lang="en-US" sz="2400" dirty="0" smtClean="0"/>
          </a:p>
          <a:p>
            <a:pPr lvl="1" algn="ctr">
              <a:spcBef>
                <a:spcPct val="0"/>
              </a:spcBef>
              <a:buFontTx/>
              <a:buNone/>
            </a:pPr>
            <a:r>
              <a:rPr lang="en-US" sz="2400" dirty="0" smtClean="0">
                <a:solidFill>
                  <a:srgbClr val="FF0000"/>
                </a:solidFill>
              </a:rPr>
              <a:t>This process will assist in the process so that all claims paid by unique BIN-PCNs on this list are applied to other TrOOP (count towards TrOOP)</a:t>
            </a:r>
          </a:p>
          <a:p>
            <a:pPr lvl="1" algn="ctr">
              <a:buFontTx/>
              <a:buNone/>
            </a:pPr>
            <a:r>
              <a:rPr lang="en-US" sz="2000" dirty="0" smtClean="0"/>
              <a:t>Attempting an 01/01/2013 implementation </a:t>
            </a:r>
          </a:p>
          <a:p>
            <a:endParaRPr lang="en-US" sz="2400" dirty="0" smtClean="0"/>
          </a:p>
          <a:p>
            <a:endParaRPr lang="en-US" sz="2400" dirty="0" smtClean="0"/>
          </a:p>
        </p:txBody>
      </p:sp>
      <p:pic>
        <p:nvPicPr>
          <p:cNvPr id="4" name="Picture 2"/>
          <p:cNvPicPr>
            <a:picLocks noChangeAspect="1" noChangeArrowheads="1"/>
          </p:cNvPicPr>
          <p:nvPr/>
        </p:nvPicPr>
        <p:blipFill>
          <a:blip r:embed="rId2" cstate="print"/>
          <a:srcRect/>
          <a:stretch>
            <a:fillRect/>
          </a:stretch>
        </p:blipFill>
        <p:spPr bwMode="auto">
          <a:xfrm>
            <a:off x="8458200" y="6019800"/>
            <a:ext cx="533400" cy="299704"/>
          </a:xfrm>
          <a:prstGeom prst="rect">
            <a:avLst/>
          </a:prstGeom>
          <a:noFill/>
          <a:ln w="9525">
            <a:noFill/>
            <a:miter lim="800000"/>
            <a:headEnd/>
            <a:tailEnd/>
          </a:ln>
          <a:effectLst/>
        </p:spPr>
      </p:pic>
    </p:spTree>
  </p:cSld>
  <p:clrMapOvr>
    <a:masterClrMapping/>
  </p:clrMapOvr>
  <p:transition>
    <p:randomBa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z="2800" b="1" dirty="0" smtClean="0">
                <a:solidFill>
                  <a:schemeClr val="accent2">
                    <a:lumMod val="50000"/>
                  </a:schemeClr>
                </a:solidFill>
              </a:rPr>
              <a:t>How it should be done, cont.</a:t>
            </a:r>
          </a:p>
        </p:txBody>
      </p:sp>
      <p:sp>
        <p:nvSpPr>
          <p:cNvPr id="90114" name="Content Placeholder 2"/>
          <p:cNvSpPr>
            <a:spLocks noGrp="1"/>
          </p:cNvSpPr>
          <p:nvPr>
            <p:ph idx="1"/>
          </p:nvPr>
        </p:nvSpPr>
        <p:spPr>
          <a:xfrm>
            <a:off x="685800" y="1219200"/>
            <a:ext cx="7772400" cy="4876800"/>
          </a:xfrm>
        </p:spPr>
        <p:txBody>
          <a:bodyPr/>
          <a:lstStyle/>
          <a:p>
            <a:pPr>
              <a:buFont typeface="Wingdings" pitchFamily="2" charset="2"/>
              <a:buChar char="Ø"/>
            </a:pPr>
            <a:r>
              <a:rPr lang="en-US" sz="2400" dirty="0" smtClean="0"/>
              <a:t>If you are changing mid-calendar or at the end of a  year  </a:t>
            </a:r>
          </a:p>
          <a:p>
            <a:pPr lvl="1"/>
            <a:r>
              <a:rPr lang="en-US" sz="2000" dirty="0" smtClean="0"/>
              <a:t>Your eligibility information (your ID numbers)</a:t>
            </a:r>
          </a:p>
          <a:p>
            <a:pPr lvl="1"/>
            <a:r>
              <a:rPr lang="en-US" sz="2000" dirty="0" smtClean="0"/>
              <a:t>Processors, or </a:t>
            </a:r>
          </a:p>
          <a:p>
            <a:pPr lvl="1"/>
            <a:r>
              <a:rPr lang="en-US" sz="2000" dirty="0" smtClean="0"/>
              <a:t>Other 4Rx data  (your BIN, PCN, or RXGRP) </a:t>
            </a:r>
          </a:p>
          <a:p>
            <a:pPr>
              <a:buFontTx/>
              <a:buNone/>
            </a:pPr>
            <a:r>
              <a:rPr lang="en-US" sz="2000" dirty="0" smtClean="0"/>
              <a:t>	</a:t>
            </a:r>
          </a:p>
          <a:p>
            <a:pPr>
              <a:buFontTx/>
              <a:buNone/>
            </a:pPr>
            <a:r>
              <a:rPr lang="en-US" sz="2000" dirty="0" smtClean="0"/>
              <a:t>	Please discuss in an industry task group to walk through the changes so that processing will flow appropriately for Part D Coordination of Benefits.</a:t>
            </a:r>
          </a:p>
          <a:p>
            <a:pPr lvl="1"/>
            <a:endParaRPr lang="en-US" sz="2000" dirty="0" smtClean="0"/>
          </a:p>
          <a:p>
            <a:pPr>
              <a:buFontTx/>
              <a:buNone/>
            </a:pPr>
            <a:r>
              <a:rPr lang="en-US" sz="2000" dirty="0" smtClean="0"/>
              <a:t>Contact Lynne at lgibertson@ncpdp.org for an agenda item to be added to the NCPDP Information Reporting Task Group. </a:t>
            </a:r>
          </a:p>
          <a:p>
            <a:pPr>
              <a:buFontTx/>
              <a:buNone/>
            </a:pPr>
            <a:r>
              <a:rPr lang="en-US" sz="2000" u="sng" dirty="0" smtClean="0"/>
              <a:t>Use the Subject: Information Reporting Task Group agenda item</a:t>
            </a:r>
          </a:p>
        </p:txBody>
      </p:sp>
      <p:pic>
        <p:nvPicPr>
          <p:cNvPr id="4" name="Picture 2" descr="C:\Documents and Settings\escih0j\Local Settings\Temporary Internet Files\Content.IE5\1DV6467J\MC900433962[1].PNG"/>
          <p:cNvPicPr>
            <a:picLocks noChangeAspect="1" noChangeArrowheads="1"/>
          </p:cNvPicPr>
          <p:nvPr/>
        </p:nvPicPr>
        <p:blipFill>
          <a:blip r:embed="rId2" cstate="print"/>
          <a:srcRect/>
          <a:stretch>
            <a:fillRect/>
          </a:stretch>
        </p:blipFill>
        <p:spPr bwMode="auto">
          <a:xfrm flipV="1">
            <a:off x="8534400" y="5867400"/>
            <a:ext cx="457057" cy="457057"/>
          </a:xfrm>
          <a:prstGeom prst="rect">
            <a:avLst/>
          </a:prstGeom>
          <a:noFill/>
        </p:spPr>
      </p:pic>
    </p:spTree>
  </p:cSld>
  <p:clrMapOvr>
    <a:masterClrMapping/>
  </p:clrMapOvr>
  <p:transition>
    <p:randomBa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4"/>
          <p:cNvSpPr>
            <a:spLocks noGrp="1" noChangeArrowheads="1"/>
          </p:cNvSpPr>
          <p:nvPr>
            <p:ph type="ctrTitle" idx="4294967295"/>
          </p:nvPr>
        </p:nvSpPr>
        <p:spPr>
          <a:xfrm>
            <a:off x="533400" y="2286000"/>
            <a:ext cx="8610600" cy="1143000"/>
          </a:xfrm>
        </p:spPr>
        <p:txBody>
          <a:bodyPr/>
          <a:lstStyle/>
          <a:p>
            <a:pPr>
              <a:buFont typeface="Wingdings" pitchFamily="2" charset="2"/>
              <a:buNone/>
            </a:pPr>
            <a:r>
              <a:rPr lang="en-US" sz="2800" b="1" dirty="0" smtClean="0">
                <a:solidFill>
                  <a:schemeClr val="accent2">
                    <a:lumMod val="50000"/>
                  </a:schemeClr>
                </a:solidFill>
              </a:rPr>
              <a:t>The Process To Update the</a:t>
            </a:r>
            <a:br>
              <a:rPr lang="en-US" sz="2800" b="1" dirty="0" smtClean="0">
                <a:solidFill>
                  <a:schemeClr val="accent2">
                    <a:lumMod val="50000"/>
                  </a:schemeClr>
                </a:solidFill>
              </a:rPr>
            </a:br>
            <a:r>
              <a:rPr lang="en-US" sz="2800" b="1" dirty="0" smtClean="0">
                <a:solidFill>
                  <a:schemeClr val="accent2">
                    <a:lumMod val="50000"/>
                  </a:schemeClr>
                </a:solidFill>
              </a:rPr>
              <a:t>SPAP ADAP Unique BIN/PCN Spreadsheet</a:t>
            </a:r>
            <a:endParaRPr lang="en-US" sz="1200" b="1" dirty="0" smtClean="0">
              <a:solidFill>
                <a:schemeClr val="accent2">
                  <a:lumMod val="50000"/>
                </a:schemeClr>
              </a:solidFill>
            </a:endParaRPr>
          </a:p>
        </p:txBody>
      </p:sp>
      <p:sp>
        <p:nvSpPr>
          <p:cNvPr id="91138" name="Rectangle 5"/>
          <p:cNvSpPr>
            <a:spLocks noGrp="1" noChangeArrowheads="1"/>
          </p:cNvSpPr>
          <p:nvPr>
            <p:ph type="subTitle" idx="4294967295"/>
          </p:nvPr>
        </p:nvSpPr>
        <p:spPr>
          <a:xfrm>
            <a:off x="0" y="3505200"/>
            <a:ext cx="7848600" cy="1752600"/>
          </a:xfrm>
        </p:spPr>
        <p:txBody>
          <a:bodyPr/>
          <a:lstStyle/>
          <a:p>
            <a:pPr>
              <a:buFont typeface="Wingdings" pitchFamily="2" charset="2"/>
              <a:buNone/>
            </a:pPr>
            <a:endParaRPr lang="en-US" sz="2400" dirty="0" smtClean="0"/>
          </a:p>
          <a:p>
            <a:pPr>
              <a:buFont typeface="Wingdings" pitchFamily="2" charset="2"/>
              <a:buNone/>
            </a:pPr>
            <a:endParaRPr lang="en-US" sz="2400" dirty="0" smtClean="0"/>
          </a:p>
          <a:p>
            <a:pPr>
              <a:buFont typeface="Wingdings" pitchFamily="2" charset="2"/>
              <a:buNone/>
            </a:pPr>
            <a:endParaRPr lang="en-US" sz="2400" dirty="0" smtClean="0"/>
          </a:p>
        </p:txBody>
      </p:sp>
      <p:pic>
        <p:nvPicPr>
          <p:cNvPr id="4" name="Picture 2" descr="C:\Program Files\Microsoft Office\MEDIA\CAGCAT10\j0300520.gif"/>
          <p:cNvPicPr>
            <a:picLocks noChangeAspect="1" noChangeArrowheads="1" noCrop="1"/>
          </p:cNvPicPr>
          <p:nvPr/>
        </p:nvPicPr>
        <p:blipFill>
          <a:blip r:embed="rId3"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r>
              <a:rPr lang="en-US" sz="2800" b="1" dirty="0" smtClean="0">
                <a:solidFill>
                  <a:schemeClr val="accent2">
                    <a:lumMod val="50000"/>
                  </a:schemeClr>
                </a:solidFill>
              </a:rPr>
              <a:t>The Process</a:t>
            </a:r>
          </a:p>
        </p:txBody>
      </p:sp>
      <p:sp>
        <p:nvSpPr>
          <p:cNvPr id="17412" name="Rectangle 3"/>
          <p:cNvSpPr>
            <a:spLocks noGrp="1" noChangeArrowheads="1"/>
          </p:cNvSpPr>
          <p:nvPr>
            <p:ph type="body" idx="1"/>
          </p:nvPr>
        </p:nvSpPr>
        <p:spPr>
          <a:xfrm>
            <a:off x="685800" y="1295400"/>
            <a:ext cx="7772400" cy="4800600"/>
          </a:xfrm>
        </p:spPr>
        <p:txBody>
          <a:bodyPr/>
          <a:lstStyle/>
          <a:p>
            <a:pPr>
              <a:defRPr/>
            </a:pPr>
            <a:r>
              <a:rPr lang="en-US" sz="2000" dirty="0" smtClean="0"/>
              <a:t>NCPDP has set up a website page </a:t>
            </a:r>
            <a:r>
              <a:rPr lang="en-US" sz="2000" dirty="0" smtClean="0">
                <a:hlinkClick r:id="rId2"/>
              </a:rPr>
              <a:t>http://www.ncpdp.org/resources_spap.aspx</a:t>
            </a:r>
            <a:r>
              <a:rPr lang="en-US" sz="2000" dirty="0" smtClean="0"/>
              <a:t> that contains the SPAP ADAP unique BIN PCN Spreadsheet and informational documents.</a:t>
            </a:r>
          </a:p>
          <a:p>
            <a:pPr>
              <a:defRPr/>
            </a:pPr>
            <a:r>
              <a:rPr lang="en-US" sz="2000" dirty="0" smtClean="0"/>
              <a:t>On a timely basis, SPAP and ADAP entities are expected to review the spreadsheet and provide any updates to NCPDP. </a:t>
            </a:r>
          </a:p>
          <a:p>
            <a:pPr lvl="1">
              <a:buFont typeface="Arial" pitchFamily="34" charset="0"/>
              <a:buChar char="•"/>
              <a:defRPr/>
            </a:pPr>
            <a:r>
              <a:rPr lang="en-US" sz="1800" dirty="0" smtClean="0"/>
              <a:t>Updates are submitted only by the principle SPAP or ADAP representative, not other entities in the industry. </a:t>
            </a:r>
          </a:p>
          <a:p>
            <a:pPr lvl="1">
              <a:buFont typeface="Arial" pitchFamily="34" charset="0"/>
              <a:buChar char="•"/>
              <a:defRPr/>
            </a:pPr>
            <a:r>
              <a:rPr lang="en-US" sz="1800" dirty="0" smtClean="0"/>
              <a:t>Updates include adding new rows for new SPAP or ADAP programs, changing of information in an existing row, or supplying termination information. </a:t>
            </a:r>
          </a:p>
          <a:p>
            <a:pPr lvl="1">
              <a:buFont typeface="Arial" pitchFamily="34" charset="0"/>
              <a:buChar char="•"/>
              <a:defRPr/>
            </a:pPr>
            <a:r>
              <a:rPr lang="en-US" sz="1800" dirty="0" smtClean="0"/>
              <a:t>The NCPDP </a:t>
            </a:r>
            <a:r>
              <a:rPr lang="en-US" sz="1800" i="1" dirty="0" smtClean="0"/>
              <a:t>SPAP ADAP BIN PCN Reference Guide</a:t>
            </a:r>
            <a:r>
              <a:rPr lang="en-US" sz="1800" dirty="0" smtClean="0"/>
              <a:t> provides instructional information for the process to update and share unique BINs and PCNs for SPAPs and ADAPs for transaction processing for Medicare Part D beneficiaries.</a:t>
            </a:r>
          </a:p>
          <a:p>
            <a:pPr>
              <a:defRPr/>
            </a:pPr>
            <a:endParaRPr lang="en-US" sz="2000" dirty="0" smtClean="0"/>
          </a:p>
          <a:p>
            <a:pPr marL="990600" lvl="1" indent="-533400">
              <a:lnSpc>
                <a:spcPct val="90000"/>
              </a:lnSpc>
              <a:buFont typeface="Wingdings" pitchFamily="2" charset="2"/>
              <a:buChar char="§"/>
              <a:defRPr/>
            </a:pPr>
            <a:endParaRPr lang="en-US" sz="2000" b="1" dirty="0" smtClean="0"/>
          </a:p>
        </p:txBody>
      </p:sp>
      <p:pic>
        <p:nvPicPr>
          <p:cNvPr id="4" name="Picture 2" descr="C:\Program Files\Microsoft Office\MEDIA\CAGCAT10\j0300520.gif"/>
          <p:cNvPicPr>
            <a:picLocks noChangeAspect="1" noChangeArrowheads="1" noCrop="1"/>
          </p:cNvPicPr>
          <p:nvPr/>
        </p:nvPicPr>
        <p:blipFill>
          <a:blip r:embed="rId3"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r>
              <a:rPr lang="en-US" sz="2800" b="1" dirty="0" smtClean="0">
                <a:solidFill>
                  <a:schemeClr val="accent2">
                    <a:lumMod val="50000"/>
                  </a:schemeClr>
                </a:solidFill>
              </a:rPr>
              <a:t>The Process continued</a:t>
            </a:r>
          </a:p>
        </p:txBody>
      </p:sp>
      <p:sp>
        <p:nvSpPr>
          <p:cNvPr id="17412" name="Rectangle 3"/>
          <p:cNvSpPr>
            <a:spLocks noGrp="1" noChangeArrowheads="1"/>
          </p:cNvSpPr>
          <p:nvPr>
            <p:ph type="body" idx="1"/>
          </p:nvPr>
        </p:nvSpPr>
        <p:spPr>
          <a:xfrm>
            <a:off x="685800" y="1295400"/>
            <a:ext cx="7772400" cy="4800600"/>
          </a:xfrm>
        </p:spPr>
        <p:txBody>
          <a:bodyPr/>
          <a:lstStyle/>
          <a:p>
            <a:pPr>
              <a:defRPr/>
            </a:pPr>
            <a:r>
              <a:rPr lang="en-US" sz="2000" dirty="0" smtClean="0"/>
              <a:t>After receipt of an email with updated information, NCPDP will enter the information submitted, the </a:t>
            </a:r>
            <a:r>
              <a:rPr lang="en-US" sz="2000" i="1" dirty="0" smtClean="0"/>
              <a:t>Date Information Last Updated</a:t>
            </a:r>
            <a:r>
              <a:rPr lang="en-US" sz="2000" dirty="0" smtClean="0"/>
              <a:t> and </a:t>
            </a:r>
            <a:r>
              <a:rPr lang="en-US" sz="2000" i="1" dirty="0" smtClean="0"/>
              <a:t>Verified By Name</a:t>
            </a:r>
            <a:r>
              <a:rPr lang="en-US" sz="2000" dirty="0" smtClean="0"/>
              <a:t> information and post the updated spreadsheet.</a:t>
            </a:r>
          </a:p>
          <a:p>
            <a:pPr lvl="1">
              <a:defRPr/>
            </a:pPr>
            <a:r>
              <a:rPr lang="en-US" sz="1800" dirty="0" smtClean="0"/>
              <a:t>NCPDP will endeavor to update the spreadsheet timely. At the start of the process, the spreadsheet may be updated once or twice a week. Once the updates are in place, it is anticipated the spreadsheet will not change that often.</a:t>
            </a:r>
          </a:p>
          <a:p>
            <a:pPr>
              <a:defRPr/>
            </a:pPr>
            <a:r>
              <a:rPr lang="en-US" sz="2000" dirty="0" smtClean="0"/>
              <a:t>When NCPDP posts an updated spreadsheet on the website, the date label will change. This lets entities know that the spreadsheet has been updated. </a:t>
            </a:r>
          </a:p>
          <a:p>
            <a:pPr lvl="1">
              <a:buFont typeface="Arial" pitchFamily="34" charset="0"/>
              <a:buChar char="•"/>
              <a:defRPr/>
            </a:pPr>
            <a:r>
              <a:rPr lang="en-US" sz="1800" dirty="0" smtClean="0">
                <a:ea typeface="+mn-ea"/>
                <a:cs typeface="+mn-cs"/>
              </a:rPr>
              <a:t>For example</a:t>
            </a:r>
          </a:p>
          <a:p>
            <a:pPr lvl="2">
              <a:buFontTx/>
              <a:buNone/>
              <a:defRPr/>
            </a:pPr>
            <a:r>
              <a:rPr lang="en-US" sz="1800" dirty="0" smtClean="0">
                <a:ea typeface="+mn-ea"/>
                <a:cs typeface="+mn-cs"/>
              </a:rPr>
              <a:t>Updated: 20111205 </a:t>
            </a:r>
            <a:r>
              <a:rPr lang="en-US" sz="1800" i="1" u="sng" dirty="0" smtClean="0">
                <a:ea typeface="+mn-ea"/>
                <a:cs typeface="+mn-cs"/>
              </a:rPr>
              <a:t>SPAP ADAP BIN PCN Spreadsheet</a:t>
            </a:r>
            <a:endParaRPr lang="en-US" sz="1800" i="1" dirty="0" smtClean="0">
              <a:ea typeface="+mn-ea"/>
              <a:cs typeface="+mn-cs"/>
            </a:endParaRPr>
          </a:p>
          <a:p>
            <a:pPr>
              <a:defRPr/>
            </a:pPr>
            <a:r>
              <a:rPr lang="en-US" sz="2000" dirty="0" smtClean="0"/>
              <a:t>Entities can then download the updated spreadsheet and use according to the requirements outlined above.</a:t>
            </a:r>
          </a:p>
          <a:p>
            <a:pPr marL="990600" lvl="1" indent="-533400">
              <a:lnSpc>
                <a:spcPct val="90000"/>
              </a:lnSpc>
              <a:buFont typeface="Wingdings" pitchFamily="2" charset="2"/>
              <a:buChar char="§"/>
              <a:defRPr/>
            </a:pPr>
            <a:endParaRPr lang="en-US" sz="2000" b="1" dirty="0" smtClean="0"/>
          </a:p>
        </p:txBody>
      </p:sp>
      <p:pic>
        <p:nvPicPr>
          <p:cNvPr id="4"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1447800" y="228600"/>
            <a:ext cx="7010400" cy="762000"/>
          </a:xfrm>
        </p:spPr>
        <p:txBody>
          <a:bodyPr/>
          <a:lstStyle/>
          <a:p>
            <a:r>
              <a:rPr lang="en-US" sz="2800" b="1" dirty="0" smtClean="0">
                <a:solidFill>
                  <a:schemeClr val="accent2">
                    <a:lumMod val="50000"/>
                  </a:schemeClr>
                </a:solidFill>
              </a:rPr>
              <a:t>Use of the Spreadsheet</a:t>
            </a:r>
          </a:p>
        </p:txBody>
      </p:sp>
      <p:sp>
        <p:nvSpPr>
          <p:cNvPr id="19460" name="Rectangle 3"/>
          <p:cNvSpPr>
            <a:spLocks noGrp="1" noChangeArrowheads="1"/>
          </p:cNvSpPr>
          <p:nvPr>
            <p:ph type="body" idx="1"/>
          </p:nvPr>
        </p:nvSpPr>
        <p:spPr>
          <a:xfrm>
            <a:off x="685800" y="1066800"/>
            <a:ext cx="7772400" cy="5105400"/>
          </a:xfrm>
        </p:spPr>
        <p:txBody>
          <a:bodyPr/>
          <a:lstStyle/>
          <a:p>
            <a:pPr>
              <a:defRPr/>
            </a:pPr>
            <a:r>
              <a:rPr lang="en-US" sz="1800" dirty="0" smtClean="0"/>
              <a:t>All information is reported by the ADAP or SPAP and subject to their updates. Use of this information is restricted to the sharing of unique BINs and PCNs for plans, payers, and processors involved in coordination of benefits of Medicare Part D beneficiaries. The document and the spreadsheet are not to be distributed further, nor displayed in other public venues.</a:t>
            </a:r>
          </a:p>
          <a:p>
            <a:pPr marL="590550" indent="-533400">
              <a:lnSpc>
                <a:spcPct val="90000"/>
              </a:lnSpc>
              <a:defRPr/>
            </a:pPr>
            <a:r>
              <a:rPr lang="en-US" sz="2000" dirty="0" smtClean="0">
                <a:hlinkClick r:id="rId2"/>
              </a:rPr>
              <a:t>http://www.ncpdp.org/resources_spap.aspx</a:t>
            </a:r>
            <a:r>
              <a:rPr lang="en-US" sz="2000" dirty="0" smtClean="0"/>
              <a:t> </a:t>
            </a:r>
          </a:p>
          <a:p>
            <a:pPr marL="990600" lvl="1" indent="-533400">
              <a:lnSpc>
                <a:spcPct val="90000"/>
              </a:lnSpc>
              <a:defRPr/>
            </a:pPr>
            <a:r>
              <a:rPr lang="en-US" sz="1800" i="1" dirty="0" smtClean="0"/>
              <a:t>SPAP ADAP BIN PCN Reference Guide</a:t>
            </a:r>
          </a:p>
          <a:p>
            <a:pPr marL="990600" lvl="1" indent="-533400">
              <a:lnSpc>
                <a:spcPct val="90000"/>
              </a:lnSpc>
              <a:defRPr/>
            </a:pPr>
            <a:r>
              <a:rPr lang="en-US" sz="1800" i="1" dirty="0" smtClean="0"/>
              <a:t>SPAP ADAP BIN PCN Spreadsheet</a:t>
            </a:r>
          </a:p>
          <a:p>
            <a:pPr marL="990600" lvl="1" indent="-533400">
              <a:lnSpc>
                <a:spcPct val="90000"/>
              </a:lnSpc>
              <a:buFontTx/>
              <a:buNone/>
              <a:defRPr/>
            </a:pPr>
            <a:endParaRPr lang="en-US" sz="1800" i="1" dirty="0" smtClean="0"/>
          </a:p>
          <a:p>
            <a:pPr marL="590550" indent="-533400">
              <a:lnSpc>
                <a:spcPct val="90000"/>
              </a:lnSpc>
              <a:defRPr/>
            </a:pPr>
            <a:r>
              <a:rPr lang="en-US" sz="2000" dirty="0" smtClean="0"/>
              <a:t>Remember, the email for updates:</a:t>
            </a:r>
            <a:endParaRPr lang="en-US" sz="2000" dirty="0" smtClean="0">
              <a:hlinkClick r:id="rId3"/>
            </a:endParaRPr>
          </a:p>
          <a:p>
            <a:pPr marL="990600" lvl="1" indent="-533400">
              <a:lnSpc>
                <a:spcPct val="90000"/>
              </a:lnSpc>
              <a:buNone/>
              <a:defRPr/>
            </a:pPr>
            <a:r>
              <a:rPr lang="en-US" sz="2000" dirty="0" smtClean="0">
                <a:hlinkClick r:id="rId3"/>
              </a:rPr>
              <a:t>CMS-SPAP-ADAPplaninfo@ncpdp.org</a:t>
            </a:r>
            <a:r>
              <a:rPr lang="en-US" sz="2000" dirty="0" smtClean="0"/>
              <a:t> </a:t>
            </a:r>
          </a:p>
          <a:p>
            <a:pPr marL="990600" lvl="1" indent="-533400">
              <a:lnSpc>
                <a:spcPct val="90000"/>
              </a:lnSpc>
              <a:buNone/>
              <a:defRPr/>
            </a:pPr>
            <a:r>
              <a:rPr lang="en-US" sz="2000" dirty="0" smtClean="0"/>
              <a:t>	with Subject: SPAP ADAP Update</a:t>
            </a:r>
          </a:p>
          <a:p>
            <a:pPr marL="990600" lvl="1" indent="-533400">
              <a:lnSpc>
                <a:spcPct val="90000"/>
              </a:lnSpc>
              <a:buFontTx/>
              <a:buNone/>
              <a:defRPr/>
            </a:pPr>
            <a:endParaRPr lang="en-US" sz="2000" dirty="0" smtClean="0"/>
          </a:p>
          <a:p>
            <a:pPr marL="590550" indent="-533400" algn="ctr">
              <a:lnSpc>
                <a:spcPct val="90000"/>
              </a:lnSpc>
              <a:buFontTx/>
              <a:buNone/>
              <a:defRPr/>
            </a:pPr>
            <a:r>
              <a:rPr lang="en-US" sz="2400" dirty="0" smtClean="0">
                <a:solidFill>
                  <a:srgbClr val="FF0000"/>
                </a:solidFill>
              </a:rPr>
              <a:t>SPAPs and ADAPs need to validate the list ongoing</a:t>
            </a:r>
          </a:p>
          <a:p>
            <a:pPr marL="990600" lvl="1" indent="-533400">
              <a:lnSpc>
                <a:spcPct val="90000"/>
              </a:lnSpc>
              <a:buFont typeface="Wingdings" pitchFamily="2" charset="2"/>
              <a:buChar char="§"/>
              <a:defRPr/>
            </a:pPr>
            <a:endParaRPr lang="en-US" sz="2000" b="1" dirty="0" smtClean="0"/>
          </a:p>
        </p:txBody>
      </p:sp>
      <p:pic>
        <p:nvPicPr>
          <p:cNvPr id="4" name="Picture 2" descr="C:\Program Files\Microsoft Office\MEDIA\CAGCAT10\j0300520.gif"/>
          <p:cNvPicPr>
            <a:picLocks noChangeAspect="1" noChangeArrowheads="1" noCrop="1"/>
          </p:cNvPicPr>
          <p:nvPr/>
        </p:nvPicPr>
        <p:blipFill>
          <a:blip r:embed="rId4"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4"/>
          <p:cNvSpPr>
            <a:spLocks noGrp="1" noChangeArrowheads="1"/>
          </p:cNvSpPr>
          <p:nvPr>
            <p:ph type="ctrTitle" idx="4294967295"/>
          </p:nvPr>
        </p:nvSpPr>
        <p:spPr>
          <a:xfrm>
            <a:off x="533400" y="2286000"/>
            <a:ext cx="8610600" cy="1143000"/>
          </a:xfrm>
        </p:spPr>
        <p:txBody>
          <a:bodyPr/>
          <a:lstStyle/>
          <a:p>
            <a:pPr>
              <a:buFont typeface="Wingdings" pitchFamily="2" charset="2"/>
              <a:buNone/>
            </a:pPr>
            <a:r>
              <a:rPr lang="en-US" sz="4000" b="1" dirty="0" smtClean="0">
                <a:solidFill>
                  <a:schemeClr val="accent2">
                    <a:lumMod val="50000"/>
                  </a:schemeClr>
                </a:solidFill>
              </a:rPr>
              <a:t>Future Opportunities</a:t>
            </a:r>
            <a:r>
              <a:rPr lang="en-US" sz="4000" b="1" dirty="0" smtClean="0">
                <a:solidFill>
                  <a:schemeClr val="bg2"/>
                </a:solidFill>
              </a:rPr>
              <a:t>	</a:t>
            </a:r>
            <a:endParaRPr lang="en-US" sz="1800" b="1" dirty="0" smtClean="0">
              <a:solidFill>
                <a:schemeClr val="bg2"/>
              </a:solidFill>
            </a:endParaRPr>
          </a:p>
        </p:txBody>
      </p:sp>
      <p:sp>
        <p:nvSpPr>
          <p:cNvPr id="96258" name="Rectangle 5"/>
          <p:cNvSpPr>
            <a:spLocks noGrp="1" noChangeArrowheads="1"/>
          </p:cNvSpPr>
          <p:nvPr>
            <p:ph type="subTitle" idx="4294967295"/>
          </p:nvPr>
        </p:nvSpPr>
        <p:spPr>
          <a:xfrm>
            <a:off x="0" y="3505200"/>
            <a:ext cx="7848600" cy="1752600"/>
          </a:xfrm>
        </p:spPr>
        <p:txBody>
          <a:bodyPr/>
          <a:lstStyle/>
          <a:p>
            <a:pPr>
              <a:buFont typeface="Wingdings" pitchFamily="2" charset="2"/>
              <a:buNone/>
            </a:pPr>
            <a:endParaRPr lang="en-US" sz="2400" dirty="0" smtClean="0"/>
          </a:p>
          <a:p>
            <a:pPr>
              <a:buFont typeface="Wingdings" pitchFamily="2" charset="2"/>
              <a:buNone/>
            </a:pPr>
            <a:endParaRPr lang="en-US" sz="2400" dirty="0" smtClean="0"/>
          </a:p>
          <a:p>
            <a:pPr>
              <a:buFont typeface="Wingdings" pitchFamily="2" charset="2"/>
              <a:buNone/>
            </a:pPr>
            <a:endParaRPr lang="en-US" sz="2400" dirty="0" smtClean="0"/>
          </a:p>
        </p:txBody>
      </p:sp>
      <p:pic>
        <p:nvPicPr>
          <p:cNvPr id="4" name="Picture 2" descr="C:\Program Files\Microsoft Office\MEDIA\CAGCAT10\j0300520.gif"/>
          <p:cNvPicPr>
            <a:picLocks noChangeAspect="1" noChangeArrowheads="1" noCrop="1"/>
          </p:cNvPicPr>
          <p:nvPr/>
        </p:nvPicPr>
        <p:blipFill>
          <a:blip r:embed="rId3"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7"/>
          <p:cNvSpPr>
            <a:spLocks noGrp="1"/>
          </p:cNvSpPr>
          <p:nvPr>
            <p:ph type="title"/>
          </p:nvPr>
        </p:nvSpPr>
        <p:spPr>
          <a:xfrm>
            <a:off x="1600200" y="381000"/>
            <a:ext cx="7239000" cy="685800"/>
          </a:xfrm>
        </p:spPr>
        <p:txBody>
          <a:bodyPr/>
          <a:lstStyle/>
          <a:p>
            <a:r>
              <a:rPr lang="en-US" sz="2800" b="1" dirty="0" smtClean="0">
                <a:solidFill>
                  <a:schemeClr val="accent2">
                    <a:lumMod val="50000"/>
                  </a:schemeClr>
                </a:solidFill>
              </a:rPr>
              <a:t>Recommendations for Changes</a:t>
            </a:r>
          </a:p>
        </p:txBody>
      </p:sp>
      <p:sp>
        <p:nvSpPr>
          <p:cNvPr id="98307" name="Content Placeholder 9"/>
          <p:cNvSpPr>
            <a:spLocks noGrp="1"/>
          </p:cNvSpPr>
          <p:nvPr>
            <p:ph sz="half" idx="2"/>
          </p:nvPr>
        </p:nvSpPr>
        <p:spPr>
          <a:xfrm>
            <a:off x="3200400" y="3276600"/>
            <a:ext cx="2743200" cy="2468563"/>
          </a:xfrm>
        </p:spPr>
        <p:txBody>
          <a:bodyPr/>
          <a:lstStyle/>
          <a:p>
            <a:r>
              <a:rPr lang="en-US" dirty="0" smtClean="0"/>
              <a:t>Modify the N transaction to contain additional data elements needed for process improvements.	</a:t>
            </a:r>
          </a:p>
        </p:txBody>
      </p:sp>
      <p:sp>
        <p:nvSpPr>
          <p:cNvPr id="98308" name="Content Placeholder 11"/>
          <p:cNvSpPr>
            <a:spLocks noGrp="1"/>
          </p:cNvSpPr>
          <p:nvPr>
            <p:ph sz="half" idx="14"/>
          </p:nvPr>
        </p:nvSpPr>
        <p:spPr>
          <a:xfrm>
            <a:off x="609600" y="3276600"/>
            <a:ext cx="2743200" cy="2544763"/>
          </a:xfrm>
        </p:spPr>
        <p:txBody>
          <a:bodyPr/>
          <a:lstStyle/>
          <a:p>
            <a:r>
              <a:rPr lang="en-US" dirty="0" smtClean="0"/>
              <a:t>Build reporting from non-matched N transactions from TrOOP Facilitator and from Part D sponsors	</a:t>
            </a:r>
          </a:p>
          <a:p>
            <a:endParaRPr lang="en-US" dirty="0" smtClean="0"/>
          </a:p>
          <a:p>
            <a:endParaRPr lang="en-US" dirty="0" smtClean="0"/>
          </a:p>
        </p:txBody>
      </p:sp>
      <p:sp>
        <p:nvSpPr>
          <p:cNvPr id="14" name="Notched Right Arrow 13"/>
          <p:cNvSpPr/>
          <p:nvPr/>
        </p:nvSpPr>
        <p:spPr>
          <a:xfrm>
            <a:off x="2971800" y="2362200"/>
            <a:ext cx="609600" cy="609600"/>
          </a:xfrm>
          <a:prstGeom prst="notched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8310" name="Picture 3" descr="C:\Documents and Settings\lmbowers\Local Settings\Temporary Internet Files\Content.IE5\FHYBJ64N\MC900053632[1].wmf"/>
          <p:cNvPicPr>
            <a:picLocks noChangeAspect="1" noChangeArrowheads="1"/>
          </p:cNvPicPr>
          <p:nvPr/>
        </p:nvPicPr>
        <p:blipFill>
          <a:blip r:embed="rId2" cstate="print"/>
          <a:srcRect/>
          <a:stretch>
            <a:fillRect/>
          </a:stretch>
        </p:blipFill>
        <p:spPr bwMode="auto">
          <a:xfrm>
            <a:off x="3810000" y="1752600"/>
            <a:ext cx="1568450" cy="1560513"/>
          </a:xfrm>
          <a:prstGeom prst="rect">
            <a:avLst/>
          </a:prstGeom>
          <a:noFill/>
          <a:ln w="9525">
            <a:noFill/>
            <a:miter lim="800000"/>
            <a:headEnd/>
            <a:tailEnd/>
          </a:ln>
        </p:spPr>
      </p:pic>
      <p:pic>
        <p:nvPicPr>
          <p:cNvPr id="98311" name="Picture 5" descr="C:\Documents and Settings\lmbowers\Local Settings\Temporary Internet Files\Content.IE5\7T4246FV\MC900012878[1].wmf"/>
          <p:cNvPicPr>
            <a:picLocks noChangeAspect="1" noChangeArrowheads="1"/>
          </p:cNvPicPr>
          <p:nvPr/>
        </p:nvPicPr>
        <p:blipFill>
          <a:blip r:embed="rId3" cstate="print"/>
          <a:srcRect/>
          <a:stretch>
            <a:fillRect/>
          </a:stretch>
        </p:blipFill>
        <p:spPr bwMode="auto">
          <a:xfrm>
            <a:off x="990600" y="1676400"/>
            <a:ext cx="1673225" cy="1284288"/>
          </a:xfrm>
          <a:prstGeom prst="rect">
            <a:avLst/>
          </a:prstGeom>
          <a:noFill/>
          <a:ln w="9525">
            <a:noFill/>
            <a:miter lim="800000"/>
            <a:headEnd/>
            <a:tailEnd/>
          </a:ln>
        </p:spPr>
      </p:pic>
      <p:pic>
        <p:nvPicPr>
          <p:cNvPr id="15" name="Picture 2" descr="C:\Program Files\Microsoft Office\MEDIA\CAGCAT10\j0300520.gif"/>
          <p:cNvPicPr>
            <a:picLocks noChangeAspect="1" noChangeArrowheads="1" noCrop="1"/>
          </p:cNvPicPr>
          <p:nvPr/>
        </p:nvPicPr>
        <p:blipFill>
          <a:blip r:embed="rId4" cstate="print"/>
          <a:srcRect/>
          <a:stretch>
            <a:fillRect/>
          </a:stretch>
        </p:blipFill>
        <p:spPr bwMode="auto">
          <a:xfrm>
            <a:off x="8458200" y="5943600"/>
            <a:ext cx="420872" cy="361950"/>
          </a:xfrm>
          <a:prstGeom prst="rect">
            <a:avLst/>
          </a:prstGeom>
          <a:noFill/>
        </p:spPr>
      </p:pic>
      <p:sp>
        <p:nvSpPr>
          <p:cNvPr id="9" name="Notched Right Arrow 8"/>
          <p:cNvSpPr/>
          <p:nvPr/>
        </p:nvSpPr>
        <p:spPr>
          <a:xfrm>
            <a:off x="5638800" y="2438400"/>
            <a:ext cx="609600" cy="609600"/>
          </a:xfrm>
          <a:prstGeom prst="notched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Content Placeholder 10"/>
          <p:cNvSpPr>
            <a:spLocks noGrp="1"/>
          </p:cNvSpPr>
          <p:nvPr>
            <p:ph sz="half" idx="14"/>
          </p:nvPr>
        </p:nvSpPr>
        <p:spPr>
          <a:xfrm>
            <a:off x="6019800" y="3276600"/>
            <a:ext cx="2743200" cy="2544763"/>
          </a:xfrm>
        </p:spPr>
        <p:txBody>
          <a:bodyPr>
            <a:normAutofit/>
          </a:bodyPr>
          <a:lstStyle/>
          <a:p>
            <a:r>
              <a:rPr lang="en-US" dirty="0" smtClean="0"/>
              <a:t>Recommend new strategies to use the BIN/PCN table to better manage TrOOP.</a:t>
            </a:r>
            <a:endParaRPr lang="en-US" dirty="0"/>
          </a:p>
        </p:txBody>
      </p:sp>
      <p:pic>
        <p:nvPicPr>
          <p:cNvPr id="1026" name="Picture 2" descr="C:\Documents and Settings\lmbowers\Local Settings\Temporary Internet Files\Content.IE5\2USZQX4J\MP900423681[1].jpg"/>
          <p:cNvPicPr>
            <a:picLocks noChangeAspect="1" noChangeArrowheads="1"/>
          </p:cNvPicPr>
          <p:nvPr/>
        </p:nvPicPr>
        <p:blipFill>
          <a:blip r:embed="rId5" cstate="print"/>
          <a:srcRect/>
          <a:stretch>
            <a:fillRect/>
          </a:stretch>
        </p:blipFill>
        <p:spPr bwMode="auto">
          <a:xfrm>
            <a:off x="6817146" y="1732763"/>
            <a:ext cx="1793453" cy="1391437"/>
          </a:xfrm>
          <a:prstGeom prst="rect">
            <a:avLst/>
          </a:prstGeom>
          <a:noFill/>
        </p:spPr>
      </p:pic>
    </p:spTree>
  </p:cSld>
  <p:clrMapOvr>
    <a:masterClrMapping/>
  </p:clrMapOvr>
  <p:transition>
    <p:randomBa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4"/>
          <p:cNvSpPr>
            <a:spLocks noGrp="1" noChangeArrowheads="1"/>
          </p:cNvSpPr>
          <p:nvPr>
            <p:ph type="ctrTitle" idx="4294967295"/>
          </p:nvPr>
        </p:nvSpPr>
        <p:spPr>
          <a:xfrm>
            <a:off x="533400" y="2286000"/>
            <a:ext cx="8610600" cy="1143000"/>
          </a:xfrm>
        </p:spPr>
        <p:txBody>
          <a:bodyPr/>
          <a:lstStyle/>
          <a:p>
            <a:pPr>
              <a:buFont typeface="Wingdings" pitchFamily="2" charset="2"/>
              <a:buNone/>
            </a:pPr>
            <a:r>
              <a:rPr lang="en-US" sz="4000" b="1" dirty="0" smtClean="0">
                <a:solidFill>
                  <a:schemeClr val="accent2">
                    <a:lumMod val="50000"/>
                  </a:schemeClr>
                </a:solidFill>
              </a:rPr>
              <a:t>Join the Effort</a:t>
            </a:r>
            <a:endParaRPr lang="en-US" sz="1800" b="1" dirty="0" smtClean="0">
              <a:solidFill>
                <a:schemeClr val="accent2">
                  <a:lumMod val="50000"/>
                </a:schemeClr>
              </a:solidFill>
            </a:endParaRPr>
          </a:p>
        </p:txBody>
      </p:sp>
      <p:sp>
        <p:nvSpPr>
          <p:cNvPr id="99330" name="Rectangle 5"/>
          <p:cNvSpPr>
            <a:spLocks noGrp="1" noChangeArrowheads="1"/>
          </p:cNvSpPr>
          <p:nvPr>
            <p:ph type="subTitle" idx="4294967295"/>
          </p:nvPr>
        </p:nvSpPr>
        <p:spPr>
          <a:xfrm>
            <a:off x="0" y="3505200"/>
            <a:ext cx="7848600" cy="1752600"/>
          </a:xfrm>
        </p:spPr>
        <p:txBody>
          <a:bodyPr/>
          <a:lstStyle/>
          <a:p>
            <a:pPr>
              <a:buFont typeface="Wingdings" pitchFamily="2" charset="2"/>
              <a:buNone/>
            </a:pPr>
            <a:endParaRPr lang="en-US" sz="2400" dirty="0" smtClean="0"/>
          </a:p>
          <a:p>
            <a:pPr>
              <a:buFont typeface="Wingdings" pitchFamily="2" charset="2"/>
              <a:buNone/>
            </a:pPr>
            <a:endParaRPr lang="en-US" sz="2400" dirty="0" smtClean="0"/>
          </a:p>
          <a:p>
            <a:pPr>
              <a:buFont typeface="Wingdings" pitchFamily="2" charset="2"/>
              <a:buNone/>
            </a:pPr>
            <a:endParaRPr lang="en-US" sz="2400" dirty="0" smtClean="0"/>
          </a:p>
        </p:txBody>
      </p:sp>
      <p:pic>
        <p:nvPicPr>
          <p:cNvPr id="4" name="Picture 2" descr="C:\Program Files\Microsoft Office\MEDIA\CAGCAT10\j0300520.gif"/>
          <p:cNvPicPr>
            <a:picLocks noChangeAspect="1" noChangeArrowheads="1" noCrop="1"/>
          </p:cNvPicPr>
          <p:nvPr/>
        </p:nvPicPr>
        <p:blipFill>
          <a:blip r:embed="rId3"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z="2800" b="1" dirty="0" smtClean="0">
                <a:solidFill>
                  <a:schemeClr val="accent2">
                    <a:lumMod val="50000"/>
                  </a:schemeClr>
                </a:solidFill>
              </a:rPr>
              <a:t>NCPDP Information</a:t>
            </a:r>
          </a:p>
        </p:txBody>
      </p:sp>
      <p:sp>
        <p:nvSpPr>
          <p:cNvPr id="19460" name="Rectangle 3"/>
          <p:cNvSpPr>
            <a:spLocks noGrp="1" noChangeArrowheads="1"/>
          </p:cNvSpPr>
          <p:nvPr>
            <p:ph type="body" idx="1"/>
          </p:nvPr>
        </p:nvSpPr>
        <p:spPr>
          <a:xfrm>
            <a:off x="685800" y="1143000"/>
            <a:ext cx="7772400" cy="5334000"/>
          </a:xfrm>
        </p:spPr>
        <p:txBody>
          <a:bodyPr/>
          <a:lstStyle/>
          <a:p>
            <a:pPr marL="457200" indent="-457200">
              <a:spcBef>
                <a:spcPts val="0"/>
              </a:spcBef>
              <a:buFontTx/>
              <a:buNone/>
              <a:tabLst>
                <a:tab pos="342900" algn="l"/>
              </a:tabLst>
              <a:defRPr/>
            </a:pPr>
            <a:r>
              <a:rPr lang="en-US" sz="2000" dirty="0" smtClean="0">
                <a:solidFill>
                  <a:schemeClr val="tx2"/>
                </a:solidFill>
              </a:rPr>
              <a:t>NCPDP Task Groups are open to </a:t>
            </a:r>
            <a:r>
              <a:rPr lang="en-US" sz="2000" i="1" dirty="0" smtClean="0">
                <a:solidFill>
                  <a:schemeClr val="tx2"/>
                </a:solidFill>
              </a:rPr>
              <a:t>any interested party </a:t>
            </a:r>
            <a:r>
              <a:rPr lang="en-US" sz="2000" dirty="0" smtClean="0">
                <a:solidFill>
                  <a:schemeClr val="tx2"/>
                </a:solidFill>
              </a:rPr>
              <a:t>who are willing to participate and work</a:t>
            </a:r>
          </a:p>
          <a:p>
            <a:pPr marL="457200" indent="-457200">
              <a:spcBef>
                <a:spcPts val="0"/>
              </a:spcBef>
              <a:tabLst>
                <a:tab pos="342900" algn="l"/>
              </a:tabLst>
              <a:defRPr/>
            </a:pPr>
            <a:r>
              <a:rPr lang="en-US" sz="2000" dirty="0" smtClean="0">
                <a:solidFill>
                  <a:schemeClr val="tx2"/>
                </a:solidFill>
              </a:rPr>
              <a:t>Task Groups meet via conference call usually 1-2 times per month</a:t>
            </a:r>
          </a:p>
          <a:p>
            <a:pPr marL="857250" lvl="1" indent="-457200">
              <a:spcBef>
                <a:spcPts val="0"/>
              </a:spcBef>
              <a:buNone/>
              <a:tabLst>
                <a:tab pos="342900" algn="l"/>
              </a:tabLst>
              <a:defRPr/>
            </a:pPr>
            <a:r>
              <a:rPr lang="en-US" sz="1800" dirty="0" smtClean="0">
                <a:solidFill>
                  <a:schemeClr val="accent2">
                    <a:lumMod val="50000"/>
                  </a:schemeClr>
                </a:solidFill>
                <a:hlinkClick r:id="rId2"/>
              </a:rPr>
              <a:t>http://www.ncpdp.org/get_involved.aspx</a:t>
            </a:r>
            <a:r>
              <a:rPr lang="en-US" sz="1800" dirty="0" smtClean="0">
                <a:solidFill>
                  <a:schemeClr val="accent2">
                    <a:lumMod val="50000"/>
                  </a:schemeClr>
                </a:solidFill>
              </a:rPr>
              <a:t> </a:t>
            </a:r>
            <a:r>
              <a:rPr lang="en-US" sz="1800" dirty="0" smtClean="0"/>
              <a:t>- under Task Groups </a:t>
            </a:r>
            <a:endParaRPr lang="en-US" sz="1800" dirty="0" smtClean="0">
              <a:solidFill>
                <a:schemeClr val="tx2"/>
              </a:solidFill>
            </a:endParaRPr>
          </a:p>
          <a:p>
            <a:pPr marL="457200" indent="-457200">
              <a:spcBef>
                <a:spcPts val="0"/>
              </a:spcBef>
              <a:buFontTx/>
              <a:buNone/>
              <a:tabLst>
                <a:tab pos="342900" algn="l"/>
              </a:tabLst>
              <a:defRPr/>
            </a:pPr>
            <a:endParaRPr lang="en-US" sz="2000" dirty="0" smtClean="0">
              <a:solidFill>
                <a:schemeClr val="tx2"/>
              </a:solidFill>
            </a:endParaRPr>
          </a:p>
          <a:p>
            <a:pPr marL="457200" indent="-457200">
              <a:spcBef>
                <a:spcPts val="0"/>
              </a:spcBef>
              <a:buFontTx/>
              <a:buNone/>
              <a:tabLst>
                <a:tab pos="342900" algn="l"/>
              </a:tabLst>
              <a:defRPr/>
            </a:pPr>
            <a:r>
              <a:rPr lang="en-US" sz="2000" dirty="0" smtClean="0">
                <a:solidFill>
                  <a:schemeClr val="tx2"/>
                </a:solidFill>
              </a:rPr>
              <a:t>Obtain NCPDP standards</a:t>
            </a:r>
          </a:p>
          <a:p>
            <a:pPr marL="914400" lvl="1" indent="-457200">
              <a:spcBef>
                <a:spcPts val="0"/>
              </a:spcBef>
              <a:buFontTx/>
              <a:buChar char="•"/>
              <a:tabLst>
                <a:tab pos="342900" algn="l"/>
              </a:tabLst>
              <a:defRPr/>
            </a:pPr>
            <a:r>
              <a:rPr lang="en-US" sz="2000" dirty="0" smtClean="0">
                <a:solidFill>
                  <a:schemeClr val="tx2"/>
                </a:solidFill>
              </a:rPr>
              <a:t>If a member – </a:t>
            </a:r>
            <a:r>
              <a:rPr lang="en-US" sz="2000" dirty="0" smtClean="0">
                <a:hlinkClick r:id="rId3"/>
              </a:rPr>
              <a:t>http://www.ncpdp.org/members/members_download.aspx</a:t>
            </a:r>
            <a:r>
              <a:rPr lang="en-US" sz="2000" dirty="0" smtClean="0"/>
              <a:t> </a:t>
            </a:r>
          </a:p>
          <a:p>
            <a:pPr marL="914400" lvl="1" indent="-457200">
              <a:spcBef>
                <a:spcPts val="0"/>
              </a:spcBef>
              <a:buFontTx/>
              <a:buChar char="•"/>
              <a:tabLst>
                <a:tab pos="342900" algn="l"/>
              </a:tabLst>
              <a:defRPr/>
            </a:pPr>
            <a:r>
              <a:rPr lang="en-US" sz="2000" dirty="0" smtClean="0"/>
              <a:t>If not a member – all NCPDP standards are available free of charge with yearly membership</a:t>
            </a:r>
          </a:p>
          <a:p>
            <a:pPr marL="1371600" lvl="2" indent="-457200">
              <a:spcBef>
                <a:spcPts val="0"/>
              </a:spcBef>
              <a:buNone/>
              <a:tabLst>
                <a:tab pos="342900" algn="l"/>
              </a:tabLst>
              <a:defRPr/>
            </a:pPr>
            <a:r>
              <a:rPr lang="en-US" sz="2000" u="sng" dirty="0" smtClean="0">
                <a:solidFill>
                  <a:srgbClr val="0070C0"/>
                </a:solidFill>
                <a:hlinkClick r:id="rId4"/>
              </a:rPr>
              <a:t>http://www.ncpdp.org/standards_purchase.aspx</a:t>
            </a:r>
            <a:endParaRPr lang="en-US" sz="2000" u="sng" dirty="0" smtClean="0">
              <a:solidFill>
                <a:srgbClr val="0070C0"/>
              </a:solidFill>
            </a:endParaRPr>
          </a:p>
          <a:p>
            <a:pPr marL="571500" indent="-457200">
              <a:spcBef>
                <a:spcPts val="0"/>
              </a:spcBef>
              <a:buFontTx/>
              <a:buNone/>
              <a:tabLst>
                <a:tab pos="342900" algn="l"/>
              </a:tabLst>
              <a:defRPr/>
            </a:pPr>
            <a:endParaRPr lang="en-US" sz="2000" b="1" dirty="0" smtClean="0"/>
          </a:p>
          <a:p>
            <a:pPr marL="571500" indent="-457200">
              <a:spcBef>
                <a:spcPts val="0"/>
              </a:spcBef>
              <a:buFontTx/>
              <a:buNone/>
              <a:tabLst>
                <a:tab pos="342900" algn="l"/>
              </a:tabLst>
              <a:defRPr/>
            </a:pPr>
            <a:r>
              <a:rPr lang="en-US" sz="2000" b="1" dirty="0" smtClean="0"/>
              <a:t>“4Rx Recommendations” document </a:t>
            </a:r>
            <a:r>
              <a:rPr lang="en-US" sz="2000" u="sng" dirty="0" smtClean="0">
                <a:solidFill>
                  <a:srgbClr val="0070C0"/>
                </a:solidFill>
                <a:hlinkClick r:id="rId5"/>
              </a:rPr>
              <a:t>http://www.ncpdp.org/news_hipaa_trans_current.aspx#4RX</a:t>
            </a:r>
            <a:endParaRPr lang="en-US" sz="2000" u="sng" dirty="0" smtClean="0">
              <a:solidFill>
                <a:srgbClr val="0070C0"/>
              </a:solidFill>
            </a:endParaRPr>
          </a:p>
          <a:p>
            <a:pPr marL="571500" indent="-457200">
              <a:spcBef>
                <a:spcPct val="50000"/>
              </a:spcBef>
              <a:tabLst>
                <a:tab pos="342900" algn="l"/>
              </a:tabLst>
              <a:defRPr/>
            </a:pPr>
            <a:endParaRPr lang="en-US" sz="2000" u="sng" dirty="0" smtClean="0">
              <a:solidFill>
                <a:srgbClr val="0070C0"/>
              </a:solidFill>
            </a:endParaRPr>
          </a:p>
          <a:p>
            <a:pPr marL="990600" lvl="1" indent="-533400">
              <a:lnSpc>
                <a:spcPct val="90000"/>
              </a:lnSpc>
              <a:buFontTx/>
              <a:buNone/>
              <a:defRPr/>
            </a:pPr>
            <a:endParaRPr lang="en-US" sz="2000" b="1" dirty="0" smtClean="0"/>
          </a:p>
        </p:txBody>
      </p:sp>
      <p:pic>
        <p:nvPicPr>
          <p:cNvPr id="5" name="Picture 2" descr="C:\Program Files\Microsoft Office\MEDIA\CAGCAT10\j0300520.gif"/>
          <p:cNvPicPr>
            <a:picLocks noChangeAspect="1" noChangeArrowheads="1" noCrop="1"/>
          </p:cNvPicPr>
          <p:nvPr/>
        </p:nvPicPr>
        <p:blipFill>
          <a:blip r:embed="rId6"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9600" y="381000"/>
            <a:ext cx="7772400" cy="685800"/>
          </a:xfrm>
        </p:spPr>
        <p:txBody>
          <a:bodyPr/>
          <a:lstStyle/>
          <a:p>
            <a:pPr algn="ctr" eaLnBrk="1" hangingPunct="1"/>
            <a:r>
              <a:rPr lang="en-US" sz="2800" b="1" dirty="0" smtClean="0">
                <a:solidFill>
                  <a:schemeClr val="accent2">
                    <a:lumMod val="50000"/>
                  </a:schemeClr>
                </a:solidFill>
              </a:rPr>
              <a:t>What is Medicare Part D?</a:t>
            </a:r>
          </a:p>
        </p:txBody>
      </p:sp>
      <p:sp>
        <p:nvSpPr>
          <p:cNvPr id="6147" name="Content Placeholder 2"/>
          <p:cNvSpPr>
            <a:spLocks noGrp="1"/>
          </p:cNvSpPr>
          <p:nvPr>
            <p:ph idx="1"/>
          </p:nvPr>
        </p:nvSpPr>
        <p:spPr>
          <a:xfrm>
            <a:off x="762000" y="1295400"/>
            <a:ext cx="7772400" cy="4495800"/>
          </a:xfrm>
        </p:spPr>
        <p:txBody>
          <a:bodyPr/>
          <a:lstStyle/>
          <a:p>
            <a:pPr eaLnBrk="1" hangingPunct="1">
              <a:buFont typeface="Wingdings" pitchFamily="2" charset="2"/>
              <a:buChar char="Ø"/>
            </a:pPr>
            <a:r>
              <a:rPr lang="en-US" sz="2000" dirty="0" smtClean="0"/>
              <a:t>Medicare Prescription Drug Benefit</a:t>
            </a:r>
          </a:p>
          <a:p>
            <a:pPr eaLnBrk="1" hangingPunct="1">
              <a:buFont typeface="Wingdings" pitchFamily="2" charset="2"/>
              <a:buChar char="Ø"/>
            </a:pPr>
            <a:r>
              <a:rPr lang="en-US" sz="2000" dirty="0" smtClean="0"/>
              <a:t>Enrollment is voluntary, but to be eligible for Part D an individual must be entitled to benefits under Part A or enrolled in Part B (42 CFR 423.4)</a:t>
            </a:r>
          </a:p>
          <a:p>
            <a:pPr eaLnBrk="1" hangingPunct="1">
              <a:buFont typeface="Wingdings" pitchFamily="2" charset="2"/>
              <a:buChar char="Ø"/>
            </a:pPr>
            <a:r>
              <a:rPr lang="en-US" sz="2000" dirty="0" smtClean="0"/>
              <a:t>Types of Part D Plans 	</a:t>
            </a:r>
          </a:p>
          <a:p>
            <a:pPr lvl="1"/>
            <a:r>
              <a:rPr lang="en-US" sz="2000" dirty="0" smtClean="0"/>
              <a:t>Stand alone Prescription Drug Plans (PDP)</a:t>
            </a:r>
          </a:p>
          <a:p>
            <a:pPr lvl="1"/>
            <a:r>
              <a:rPr lang="en-US" sz="2000" dirty="0" smtClean="0"/>
              <a:t>Medicare Advantage Prescription Drug Plans (MA-PD)</a:t>
            </a:r>
          </a:p>
          <a:p>
            <a:pPr lvl="1"/>
            <a:r>
              <a:rPr lang="en-US" sz="2000" dirty="0" smtClean="0"/>
              <a:t>PACE organizations offering qualified prescription drug coverage</a:t>
            </a:r>
          </a:p>
          <a:p>
            <a:pPr lvl="1"/>
            <a:r>
              <a:rPr lang="en-US" sz="2000" dirty="0" smtClean="0"/>
              <a:t>Medicare cost plans offering prescription drug coverage</a:t>
            </a:r>
          </a:p>
        </p:txBody>
      </p:sp>
      <p:pic>
        <p:nvPicPr>
          <p:cNvPr id="5" name="Picture 2"/>
          <p:cNvPicPr>
            <a:picLocks noChangeAspect="1" noChangeArrowheads="1"/>
          </p:cNvPicPr>
          <p:nvPr/>
        </p:nvPicPr>
        <p:blipFill>
          <a:blip r:embed="rId2" cstate="print"/>
          <a:srcRect/>
          <a:stretch>
            <a:fillRect/>
          </a:stretch>
        </p:blipFill>
        <p:spPr bwMode="auto">
          <a:xfrm>
            <a:off x="8382000" y="5943600"/>
            <a:ext cx="533400" cy="299704"/>
          </a:xfrm>
          <a:prstGeom prst="rect">
            <a:avLst/>
          </a:prstGeom>
          <a:noFill/>
          <a:ln w="9525">
            <a:noFill/>
            <a:miter lim="800000"/>
            <a:headEnd/>
            <a:tailEnd/>
          </a:ln>
          <a:effectLst/>
        </p:spPr>
      </p:pic>
    </p:spTree>
  </p:cSld>
  <p:clrMapOvr>
    <a:masterClrMapping/>
  </p:clrMapOvr>
  <p:transition>
    <p:randomBa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Placeholder 4"/>
          <p:cNvSpPr>
            <a:spLocks noGrp="1"/>
          </p:cNvSpPr>
          <p:nvPr>
            <p:ph type="body" idx="1"/>
          </p:nvPr>
        </p:nvSpPr>
        <p:spPr>
          <a:xfrm>
            <a:off x="5943600" y="2514600"/>
            <a:ext cx="7772400" cy="4038600"/>
          </a:xfrm>
        </p:spPr>
        <p:txBody>
          <a:bodyPr/>
          <a:lstStyle/>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400" dirty="0" smtClean="0"/>
          </a:p>
          <a:p>
            <a:endParaRPr lang="en-US" dirty="0" smtClean="0"/>
          </a:p>
        </p:txBody>
      </p:sp>
      <p:pic>
        <p:nvPicPr>
          <p:cNvPr id="4"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
        <p:nvSpPr>
          <p:cNvPr id="5" name="Title 1"/>
          <p:cNvSpPr>
            <a:spLocks noGrp="1"/>
          </p:cNvSpPr>
          <p:nvPr>
            <p:ph type="title"/>
          </p:nvPr>
        </p:nvSpPr>
        <p:spPr>
          <a:xfrm>
            <a:off x="1524000" y="228600"/>
            <a:ext cx="7010400" cy="1143000"/>
          </a:xfrm>
        </p:spPr>
        <p:txBody>
          <a:bodyPr/>
          <a:lstStyle/>
          <a:p>
            <a:r>
              <a:rPr lang="en-US" sz="2800" cap="none" dirty="0" smtClean="0">
                <a:solidFill>
                  <a:schemeClr val="accent2">
                    <a:lumMod val="50000"/>
                  </a:schemeClr>
                </a:solidFill>
              </a:rPr>
              <a:t>Important NCPDP Task Groups for ADAPs</a:t>
            </a:r>
            <a:r>
              <a:rPr lang="en-US" sz="2800" cap="none" dirty="0" smtClean="0"/>
              <a:t>:</a:t>
            </a:r>
            <a:endParaRPr lang="en-US" sz="2800" b="1" cap="none" dirty="0" smtClean="0"/>
          </a:p>
        </p:txBody>
      </p:sp>
      <p:sp>
        <p:nvSpPr>
          <p:cNvPr id="6" name="Rectangle 5"/>
          <p:cNvSpPr/>
          <p:nvPr/>
        </p:nvSpPr>
        <p:spPr>
          <a:xfrm>
            <a:off x="685800" y="1447800"/>
            <a:ext cx="8077200" cy="3416320"/>
          </a:xfrm>
          <a:prstGeom prst="rect">
            <a:avLst/>
          </a:prstGeom>
        </p:spPr>
        <p:txBody>
          <a:bodyPr wrap="square">
            <a:spAutoFit/>
          </a:bodyPr>
          <a:lstStyle/>
          <a:p>
            <a:r>
              <a:rPr lang="en-US" u="sng" dirty="0" smtClean="0"/>
              <a:t>Information Reporting Task Group </a:t>
            </a:r>
          </a:p>
          <a:p>
            <a:r>
              <a:rPr lang="en-US" dirty="0" smtClean="0"/>
              <a:t>	</a:t>
            </a:r>
            <a:r>
              <a:rPr lang="en-US" dirty="0" smtClean="0">
                <a:solidFill>
                  <a:schemeClr val="accent2">
                    <a:lumMod val="50000"/>
                  </a:schemeClr>
                </a:solidFill>
              </a:rPr>
              <a:t>Current focus: Development of a guidance document for the Part 	D and supplement plan use of the SPAP/ADAP BIN-PCN list. </a:t>
            </a:r>
          </a:p>
          <a:p>
            <a:r>
              <a:rPr lang="en-US" dirty="0" smtClean="0">
                <a:solidFill>
                  <a:schemeClr val="accent2">
                    <a:lumMod val="50000"/>
                  </a:schemeClr>
                </a:solidFill>
              </a:rPr>
              <a:t>	Information </a:t>
            </a:r>
          </a:p>
          <a:p>
            <a:endParaRPr lang="en-US" dirty="0" smtClean="0"/>
          </a:p>
          <a:p>
            <a:r>
              <a:rPr lang="en-US" u="sng" dirty="0" smtClean="0"/>
              <a:t>WG1 Supplemental Payer Reporting Task Group</a:t>
            </a:r>
          </a:p>
          <a:p>
            <a:r>
              <a:rPr lang="en-US" dirty="0" smtClean="0"/>
              <a:t>	Current focus: Development of reports to assist supplemental 	payers and Part D plans in managing coordination of benefits</a:t>
            </a:r>
          </a:p>
          <a:p>
            <a:endParaRPr lang="en-US" dirty="0" smtClean="0"/>
          </a:p>
          <a:p>
            <a:r>
              <a:rPr lang="en-US" dirty="0" smtClean="0"/>
              <a:t>To get involved:</a:t>
            </a:r>
          </a:p>
          <a:p>
            <a:r>
              <a:rPr lang="en-US" dirty="0" smtClean="0"/>
              <a:t>Notify Lynne Gilbertson at lgilbertson@ncpdp.org </a:t>
            </a:r>
          </a:p>
          <a:p>
            <a:r>
              <a:rPr lang="en-US" dirty="0" smtClean="0"/>
              <a:t>Identify which task group you wish to attend in the subject line</a:t>
            </a:r>
          </a:p>
        </p:txBody>
      </p:sp>
    </p:spTree>
  </p:cSld>
  <p:clrMapOvr>
    <a:masterClrMapping/>
  </p:clrMapOvr>
  <p:transition>
    <p:randomBa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z="2800" b="1" dirty="0" smtClean="0">
                <a:solidFill>
                  <a:schemeClr val="accent2">
                    <a:lumMod val="50000"/>
                  </a:schemeClr>
                </a:solidFill>
              </a:rPr>
              <a:t>Wrap up summary:</a:t>
            </a:r>
            <a:br>
              <a:rPr lang="en-US" sz="2800" b="1" dirty="0" smtClean="0">
                <a:solidFill>
                  <a:schemeClr val="accent2">
                    <a:lumMod val="50000"/>
                  </a:schemeClr>
                </a:solidFill>
              </a:rPr>
            </a:br>
            <a:r>
              <a:rPr lang="en-US" sz="2800" b="1" dirty="0" smtClean="0">
                <a:solidFill>
                  <a:schemeClr val="accent2">
                    <a:lumMod val="50000"/>
                  </a:schemeClr>
                </a:solidFill>
              </a:rPr>
              <a:t>For Supplemental Payers that do not pay claims real-time on-line</a:t>
            </a:r>
          </a:p>
        </p:txBody>
      </p:sp>
      <p:sp>
        <p:nvSpPr>
          <p:cNvPr id="3" name="Content Placeholder 2"/>
          <p:cNvSpPr>
            <a:spLocks noGrp="1"/>
          </p:cNvSpPr>
          <p:nvPr>
            <p:ph idx="1"/>
          </p:nvPr>
        </p:nvSpPr>
        <p:spPr>
          <a:xfrm>
            <a:off x="609600" y="1447800"/>
            <a:ext cx="7772400" cy="4114800"/>
          </a:xfrm>
        </p:spPr>
        <p:txBody>
          <a:bodyPr/>
          <a:lstStyle/>
          <a:p>
            <a:pPr marL="0" indent="0" algn="ctr">
              <a:buFontTx/>
              <a:buNone/>
              <a:defRPr/>
            </a:pPr>
            <a:endParaRPr lang="en-US" sz="2400" dirty="0" smtClean="0"/>
          </a:p>
          <a:p>
            <a:pPr marL="0" indent="0" algn="ctr">
              <a:buFontTx/>
              <a:buNone/>
              <a:defRPr/>
            </a:pPr>
            <a:r>
              <a:rPr lang="en-US" sz="2400" dirty="0" smtClean="0"/>
              <a:t>No eligibility submitted to CMS and/or</a:t>
            </a:r>
          </a:p>
          <a:p>
            <a:pPr marL="0" indent="0" algn="ctr">
              <a:buFontTx/>
              <a:buNone/>
              <a:defRPr/>
            </a:pPr>
            <a:r>
              <a:rPr lang="en-US" sz="2400" dirty="0" smtClean="0"/>
              <a:t>No batch N file submitted to the Transaction Facilitator (RelayHealth)</a:t>
            </a:r>
          </a:p>
          <a:p>
            <a:pPr marL="0" indent="0" algn="ctr">
              <a:buFontTx/>
              <a:buNone/>
              <a:defRPr/>
            </a:pPr>
            <a:r>
              <a:rPr lang="en-US" sz="2400" b="1" dirty="0" smtClean="0">
                <a:solidFill>
                  <a:srgbClr val="FF0000"/>
                </a:solidFill>
              </a:rPr>
              <a:t>=</a:t>
            </a:r>
          </a:p>
          <a:p>
            <a:pPr marL="0" indent="0" algn="ctr">
              <a:buFontTx/>
              <a:buNone/>
              <a:defRPr/>
            </a:pPr>
            <a:r>
              <a:rPr lang="en-US" sz="2400" dirty="0" smtClean="0"/>
              <a:t>No requirement for the Part D Plan to coordinate benefits </a:t>
            </a:r>
            <a:r>
              <a:rPr lang="en-US" sz="2400" i="1" dirty="0" smtClean="0"/>
              <a:t>AND</a:t>
            </a:r>
            <a:r>
              <a:rPr lang="en-US" sz="2400" dirty="0" smtClean="0"/>
              <a:t> no ability to receive money back if the Part D Plan adjusts the claim and the beneficiary liability is reduced</a:t>
            </a:r>
          </a:p>
          <a:p>
            <a:pPr algn="ctr">
              <a:buFontTx/>
              <a:buNone/>
              <a:defRPr/>
            </a:pPr>
            <a:endParaRPr lang="en-US" dirty="0"/>
          </a:p>
        </p:txBody>
      </p:sp>
      <p:pic>
        <p:nvPicPr>
          <p:cNvPr id="4" name="Picture 2" descr="C:\Program Files\Microsoft Office\MEDIA\CAGCAT10\j0300520.gif"/>
          <p:cNvPicPr>
            <a:picLocks noChangeAspect="1" noChangeArrowheads="1" noCrop="1"/>
          </p:cNvPicPr>
          <p:nvPr/>
        </p:nvPicPr>
        <p:blipFill>
          <a:blip r:embed="rId3"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4"/>
          <p:cNvSpPr>
            <a:spLocks noGrp="1" noChangeArrowheads="1"/>
          </p:cNvSpPr>
          <p:nvPr>
            <p:ph type="ctrTitle" idx="4294967295"/>
          </p:nvPr>
        </p:nvSpPr>
        <p:spPr>
          <a:xfrm>
            <a:off x="533400" y="2286000"/>
            <a:ext cx="8610600" cy="1143000"/>
          </a:xfrm>
        </p:spPr>
        <p:txBody>
          <a:bodyPr/>
          <a:lstStyle/>
          <a:p>
            <a:pPr>
              <a:buFont typeface="Wingdings" pitchFamily="2" charset="2"/>
              <a:buNone/>
            </a:pPr>
            <a:r>
              <a:rPr lang="en-US" sz="4000" b="1" dirty="0" smtClean="0">
                <a:solidFill>
                  <a:schemeClr val="accent2">
                    <a:lumMod val="50000"/>
                  </a:schemeClr>
                </a:solidFill>
              </a:rPr>
              <a:t>References</a:t>
            </a:r>
            <a:endParaRPr lang="en-US" sz="1800" b="1" dirty="0" smtClean="0">
              <a:solidFill>
                <a:schemeClr val="accent2">
                  <a:lumMod val="50000"/>
                </a:schemeClr>
              </a:solidFill>
            </a:endParaRPr>
          </a:p>
        </p:txBody>
      </p:sp>
      <p:sp>
        <p:nvSpPr>
          <p:cNvPr id="102402" name="Rectangle 5"/>
          <p:cNvSpPr>
            <a:spLocks noGrp="1" noChangeArrowheads="1"/>
          </p:cNvSpPr>
          <p:nvPr>
            <p:ph type="subTitle" idx="4294967295"/>
          </p:nvPr>
        </p:nvSpPr>
        <p:spPr>
          <a:xfrm>
            <a:off x="0" y="3505200"/>
            <a:ext cx="7848600" cy="1752600"/>
          </a:xfrm>
        </p:spPr>
        <p:txBody>
          <a:bodyPr/>
          <a:lstStyle/>
          <a:p>
            <a:pPr>
              <a:buFont typeface="Wingdings" pitchFamily="2" charset="2"/>
              <a:buNone/>
            </a:pPr>
            <a:endParaRPr lang="en-US" sz="2400" dirty="0" smtClean="0"/>
          </a:p>
          <a:p>
            <a:pPr>
              <a:buFont typeface="Wingdings" pitchFamily="2" charset="2"/>
              <a:buNone/>
            </a:pPr>
            <a:endParaRPr lang="en-US" sz="2400" dirty="0" smtClean="0"/>
          </a:p>
          <a:p>
            <a:pPr>
              <a:buFont typeface="Wingdings" pitchFamily="2" charset="2"/>
              <a:buNone/>
            </a:pPr>
            <a:endParaRPr lang="en-US" sz="2400" dirty="0" smtClean="0"/>
          </a:p>
        </p:txBody>
      </p:sp>
      <p:pic>
        <p:nvPicPr>
          <p:cNvPr id="4" name="Picture 2" descr="C:\Program Files\Microsoft Office\MEDIA\CAGCAT10\j0300520.gif"/>
          <p:cNvPicPr>
            <a:picLocks noChangeAspect="1" noChangeArrowheads="1" noCrop="1"/>
          </p:cNvPicPr>
          <p:nvPr/>
        </p:nvPicPr>
        <p:blipFill>
          <a:blip r:embed="rId3"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152400"/>
            <a:ext cx="7543800" cy="1143000"/>
          </a:xfrm>
        </p:spPr>
        <p:txBody>
          <a:bodyPr/>
          <a:lstStyle/>
          <a:p>
            <a:pPr>
              <a:buFont typeface="Wingdings" pitchFamily="2" charset="2"/>
              <a:buNone/>
              <a:defRPr/>
            </a:pPr>
            <a:r>
              <a:rPr lang="en-US" sz="2800" b="1" dirty="0" smtClean="0">
                <a:solidFill>
                  <a:schemeClr val="accent2">
                    <a:lumMod val="50000"/>
                  </a:schemeClr>
                </a:solidFill>
              </a:rPr>
              <a:t>Medicare Prescription Drug Benefit Manual Chapter 14</a:t>
            </a:r>
          </a:p>
        </p:txBody>
      </p:sp>
      <p:sp>
        <p:nvSpPr>
          <p:cNvPr id="5123" name="Rectangle 3"/>
          <p:cNvSpPr>
            <a:spLocks noGrp="1" noChangeArrowheads="1"/>
          </p:cNvSpPr>
          <p:nvPr>
            <p:ph type="body" idx="1"/>
          </p:nvPr>
        </p:nvSpPr>
        <p:spPr>
          <a:xfrm>
            <a:off x="457200" y="1143000"/>
            <a:ext cx="8229600" cy="5334000"/>
          </a:xfrm>
        </p:spPr>
        <p:txBody>
          <a:bodyPr/>
          <a:lstStyle/>
          <a:p>
            <a:pPr>
              <a:lnSpc>
                <a:spcPct val="80000"/>
              </a:lnSpc>
              <a:buFont typeface="Wingdings" pitchFamily="2" charset="2"/>
              <a:buNone/>
              <a:defRPr/>
            </a:pPr>
            <a:endParaRPr lang="en-US" sz="2000" dirty="0" smtClean="0">
              <a:solidFill>
                <a:srgbClr val="000000"/>
              </a:solidFill>
            </a:endParaRPr>
          </a:p>
          <a:p>
            <a:pPr indent="0">
              <a:buFontTx/>
              <a:buNone/>
              <a:defRPr/>
            </a:pPr>
            <a:r>
              <a:rPr lang="en-US" sz="2400" b="1" dirty="0" smtClean="0"/>
              <a:t>60.3 – Supplying Claims Information When a Supplemental Payment Is Made (Rev. 4; Issued: 09-26-08; Effective/Implementation Date: 09-26-08) </a:t>
            </a:r>
            <a:endParaRPr lang="en-US" sz="2400" dirty="0" smtClean="0"/>
          </a:p>
          <a:p>
            <a:pPr lvl="1" indent="0">
              <a:buFontTx/>
              <a:buNone/>
              <a:defRPr/>
            </a:pPr>
            <a:r>
              <a:rPr lang="en-US" sz="2000" dirty="0" smtClean="0"/>
              <a:t>In order for the COB and TrOOP tracking processes to function as effectively as possible, other payers should supply paid claims information to the Part D sponsor after making a payment that is supplemental to a Medicare payment. This will happen automatically if the other payer reports their coverage information to CMS in accordance with the processes described in section 60.1 of this chapter with the appropriate Rx BIN and/or PCN combination to enable the TrOOP facilitator to identify the supplemental payer’s status. </a:t>
            </a:r>
          </a:p>
        </p:txBody>
      </p:sp>
      <p:pic>
        <p:nvPicPr>
          <p:cNvPr id="4" name="Picture 2" descr="C:\Program Files\Microsoft Office\MEDIA\CAGCAT10\j0300520.gif"/>
          <p:cNvPicPr>
            <a:picLocks noChangeAspect="1" noChangeArrowheads="1" noCrop="1"/>
          </p:cNvPicPr>
          <p:nvPr/>
        </p:nvPicPr>
        <p:blipFill>
          <a:blip r:embed="rId3"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n-US" sz="2800" b="1" dirty="0" smtClean="0">
                <a:solidFill>
                  <a:schemeClr val="accent2">
                    <a:lumMod val="50000"/>
                  </a:schemeClr>
                </a:solidFill>
              </a:rPr>
              <a:t>Part D Requirements- Retroactivity</a:t>
            </a:r>
          </a:p>
        </p:txBody>
      </p:sp>
      <p:sp>
        <p:nvSpPr>
          <p:cNvPr id="106498" name="Content Placeholder 2"/>
          <p:cNvSpPr>
            <a:spLocks noGrp="1"/>
          </p:cNvSpPr>
          <p:nvPr>
            <p:ph idx="1"/>
          </p:nvPr>
        </p:nvSpPr>
        <p:spPr>
          <a:xfrm>
            <a:off x="457200" y="1676400"/>
            <a:ext cx="8458200" cy="4114800"/>
          </a:xfrm>
        </p:spPr>
        <p:txBody>
          <a:bodyPr/>
          <a:lstStyle/>
          <a:p>
            <a:pPr indent="0">
              <a:buFontTx/>
              <a:buNone/>
            </a:pPr>
            <a:r>
              <a:rPr lang="en-US" sz="2400" b="1" dirty="0" smtClean="0"/>
              <a:t>50.15.3 – Retroactive Claims Adjustments and Resolution Directly with Other Payers</a:t>
            </a:r>
          </a:p>
          <a:p>
            <a:pPr indent="0">
              <a:buFontTx/>
              <a:buNone/>
            </a:pPr>
            <a:r>
              <a:rPr lang="en-US" sz="2400" dirty="0" smtClean="0"/>
              <a:t>“Part D sponsors must coordinate benefits with SPAPs and other providers of prescription drug coverage and appropriately adjudicate claims. Compliance with this requirement includes not only coordinating benefits with other payers at POS, but also the need to work with beneficiaries and other payers to resolve post-adjudicative payment issues arising from retroactive claims changes.”</a:t>
            </a:r>
          </a:p>
        </p:txBody>
      </p:sp>
      <p:pic>
        <p:nvPicPr>
          <p:cNvPr id="4"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sz="2800" b="1" dirty="0" smtClean="0"/>
              <a:t/>
            </a:r>
            <a:br>
              <a:rPr lang="en-US" sz="2800" b="1" dirty="0" smtClean="0"/>
            </a:br>
            <a:r>
              <a:rPr lang="en-US" sz="2800" b="1" dirty="0" smtClean="0">
                <a:solidFill>
                  <a:schemeClr val="accent2">
                    <a:lumMod val="50000"/>
                  </a:schemeClr>
                </a:solidFill>
              </a:rPr>
              <a:t>AIDS Drug Assistance Programs (ADAP) </a:t>
            </a:r>
            <a:r>
              <a:rPr lang="en-US" dirty="0" smtClean="0"/>
              <a:t/>
            </a:r>
            <a:br>
              <a:rPr lang="en-US" dirty="0" smtClean="0"/>
            </a:br>
            <a:endParaRPr lang="en-US" dirty="0" smtClean="0"/>
          </a:p>
        </p:txBody>
      </p:sp>
      <p:sp>
        <p:nvSpPr>
          <p:cNvPr id="107522" name="Content Placeholder 2"/>
          <p:cNvSpPr>
            <a:spLocks noGrp="1"/>
          </p:cNvSpPr>
          <p:nvPr>
            <p:ph idx="1"/>
          </p:nvPr>
        </p:nvSpPr>
        <p:spPr>
          <a:xfrm>
            <a:off x="685800" y="1371600"/>
            <a:ext cx="7772400" cy="4724400"/>
          </a:xfrm>
        </p:spPr>
        <p:txBody>
          <a:bodyPr/>
          <a:lstStyle/>
          <a:p>
            <a:pPr>
              <a:buFontTx/>
              <a:buNone/>
            </a:pPr>
            <a:r>
              <a:rPr lang="en-US" sz="1800" b="1" dirty="0" smtClean="0"/>
              <a:t>Chapter 14-AIDS Drug Assistance Programs (ADA)</a:t>
            </a:r>
          </a:p>
          <a:p>
            <a:r>
              <a:rPr lang="en-US" sz="1800" dirty="0" smtClean="0"/>
              <a:t>To the extent that ADAPs want to be set up to pay benefits at the point-of-sale and wish to be included in the automated payer data exchange provided by the COB contractor, they will need to exchange eligibility files with CMS and be included in the COB files provided by CMS. The advantage to this approach is that claims will be automatically adjudicated at point-of-sale (POS). Alternatively</a:t>
            </a:r>
            <a:r>
              <a:rPr lang="en-US" sz="1800" dirty="0" smtClean="0">
                <a:solidFill>
                  <a:srgbClr val="FF0000"/>
                </a:solidFill>
              </a:rPr>
              <a:t>, ADAPs may require beneficiaries to submit paper claims after the POS transaction and can then submit those claims to the TrOOP facilitation contractor in batch form. </a:t>
            </a:r>
            <a:r>
              <a:rPr lang="en-US" sz="1800" dirty="0" smtClean="0"/>
              <a:t>The TrOOP facilitation contractor will create an NCPDP N</a:t>
            </a:r>
            <a:r>
              <a:rPr lang="en-US" sz="1800" i="1" dirty="0" smtClean="0"/>
              <a:t>x </a:t>
            </a:r>
            <a:r>
              <a:rPr lang="en-US" sz="1800" dirty="0" smtClean="0"/>
              <a:t>transaction based on that batched claims data and will send it back to the beneficiary’s Part D sponsor for accurate TrOOP recalculation.</a:t>
            </a:r>
          </a:p>
          <a:p>
            <a:endParaRPr lang="en-US" dirty="0" smtClean="0"/>
          </a:p>
        </p:txBody>
      </p:sp>
      <p:pic>
        <p:nvPicPr>
          <p:cNvPr id="4"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6"/>
          <p:cNvSpPr>
            <a:spLocks noGrp="1"/>
          </p:cNvSpPr>
          <p:nvPr>
            <p:ph type="title"/>
          </p:nvPr>
        </p:nvSpPr>
        <p:spPr/>
        <p:txBody>
          <a:bodyPr/>
          <a:lstStyle/>
          <a:p>
            <a:r>
              <a:rPr lang="en-US" sz="2800" b="1" dirty="0" smtClean="0">
                <a:solidFill>
                  <a:schemeClr val="accent2">
                    <a:lumMod val="50000"/>
                  </a:schemeClr>
                </a:solidFill>
              </a:rPr>
              <a:t>Instructions to ADAPs</a:t>
            </a:r>
          </a:p>
        </p:txBody>
      </p:sp>
      <p:sp>
        <p:nvSpPr>
          <p:cNvPr id="108546" name="Content Placeholder 7"/>
          <p:cNvSpPr>
            <a:spLocks noGrp="1"/>
          </p:cNvSpPr>
          <p:nvPr>
            <p:ph idx="1"/>
          </p:nvPr>
        </p:nvSpPr>
        <p:spPr>
          <a:xfrm>
            <a:off x="685800" y="1143000"/>
            <a:ext cx="7772400" cy="4800600"/>
          </a:xfrm>
        </p:spPr>
        <p:txBody>
          <a:bodyPr/>
          <a:lstStyle/>
          <a:p>
            <a:pPr indent="0">
              <a:buFontTx/>
              <a:buNone/>
            </a:pPr>
            <a:r>
              <a:rPr lang="en-US" sz="2200" dirty="0" smtClean="0"/>
              <a:t>“However, if the ADAP does not have electronic claims processing capability, the ADAP may alternatively submit a batch file of supplemental claims information or make arrangements to submit information in another format to the TrOOP facilitator. The supplemental claims data submitted to the Troop facilitator will then be supplied to the Part D sponsors for TrOOP calculation. If the ADAP uses the batch process, it must still establish a unique RxBIN/PCN and participate in the data sharing exchange with CMS’ COB contractor. If the ADAP does not either support the on-line or batch process, no N transaction will be created and Part D sponsors will not be required to coordinate benefits if the claim(s) later adjust.”</a:t>
            </a:r>
          </a:p>
        </p:txBody>
      </p:sp>
      <p:sp>
        <p:nvSpPr>
          <p:cNvPr id="108547" name="TextBox 11"/>
          <p:cNvSpPr txBox="1">
            <a:spLocks noChangeArrowheads="1"/>
          </p:cNvSpPr>
          <p:nvPr/>
        </p:nvSpPr>
        <p:spPr bwMode="auto">
          <a:xfrm>
            <a:off x="838200" y="5715000"/>
            <a:ext cx="7010400" cy="892175"/>
          </a:xfrm>
          <a:prstGeom prst="rect">
            <a:avLst/>
          </a:prstGeom>
          <a:noFill/>
          <a:ln w="9525">
            <a:noFill/>
            <a:miter lim="800000"/>
            <a:headEnd/>
            <a:tailEnd/>
          </a:ln>
        </p:spPr>
        <p:txBody>
          <a:bodyPr>
            <a:spAutoFit/>
          </a:bodyPr>
          <a:lstStyle/>
          <a:p>
            <a:pPr>
              <a:buFont typeface="Wingdings" pitchFamily="2" charset="2"/>
              <a:buNone/>
            </a:pPr>
            <a:r>
              <a:rPr lang="en-US" i="1" dirty="0"/>
              <a:t>Letter to the Assistant Surgeon General , Associate Administrator HIV/AIDS Bureau dated October 12, 2010</a:t>
            </a:r>
          </a:p>
          <a:p>
            <a:endParaRPr lang="en-US" i="1" dirty="0"/>
          </a:p>
        </p:txBody>
      </p:sp>
      <p:pic>
        <p:nvPicPr>
          <p:cNvPr id="5"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b="1" i="1" dirty="0" smtClean="0">
                <a:solidFill>
                  <a:schemeClr val="accent2">
                    <a:lumMod val="50000"/>
                  </a:schemeClr>
                </a:solidFill>
              </a:rPr>
              <a:t> </a:t>
            </a:r>
            <a:endParaRPr lang="en-US" sz="2800" b="1" dirty="0">
              <a:solidFill>
                <a:schemeClr val="accent2">
                  <a:lumMod val="50000"/>
                </a:schemeClr>
              </a:solidFill>
            </a:endParaRPr>
          </a:p>
        </p:txBody>
      </p:sp>
      <p:sp>
        <p:nvSpPr>
          <p:cNvPr id="3" name="Content Placeholder 2"/>
          <p:cNvSpPr>
            <a:spLocks noGrp="1"/>
          </p:cNvSpPr>
          <p:nvPr>
            <p:ph idx="1"/>
          </p:nvPr>
        </p:nvSpPr>
        <p:spPr>
          <a:xfrm>
            <a:off x="685800" y="1219200"/>
            <a:ext cx="7772400" cy="5105400"/>
          </a:xfrm>
        </p:spPr>
        <p:txBody>
          <a:bodyPr/>
          <a:lstStyle/>
          <a:p>
            <a:pPr>
              <a:lnSpc>
                <a:spcPct val="80000"/>
              </a:lnSpc>
              <a:buFont typeface="Wingdings" pitchFamily="2" charset="2"/>
              <a:buNone/>
              <a:defRPr/>
            </a:pPr>
            <a:r>
              <a:rPr lang="en-US" sz="1800" dirty="0" smtClean="0"/>
              <a:t> </a:t>
            </a:r>
          </a:p>
          <a:p>
            <a:pPr>
              <a:lnSpc>
                <a:spcPct val="80000"/>
              </a:lnSpc>
              <a:buFont typeface="Wingdings" pitchFamily="2" charset="2"/>
              <a:buNone/>
              <a:defRPr/>
            </a:pPr>
            <a:endParaRPr lang="en-US" sz="1800" dirty="0" smtClean="0"/>
          </a:p>
          <a:p>
            <a:pPr algn="ctr">
              <a:spcBef>
                <a:spcPct val="50000"/>
              </a:spcBef>
              <a:buFontTx/>
              <a:buNone/>
              <a:defRPr/>
            </a:pPr>
            <a:r>
              <a:rPr lang="en-US" sz="2800" b="1" i="1" dirty="0" smtClean="0">
                <a:solidFill>
                  <a:schemeClr val="accent6"/>
                </a:solidFill>
              </a:rPr>
              <a:t> Thank You for Participating!</a:t>
            </a:r>
          </a:p>
          <a:p>
            <a:pPr>
              <a:buFontTx/>
              <a:buNone/>
              <a:defRPr/>
            </a:pPr>
            <a:endParaRPr lang="en-US" dirty="0" smtClean="0"/>
          </a:p>
          <a:p>
            <a:pPr>
              <a:buFontTx/>
              <a:buNone/>
              <a:defRPr/>
            </a:pPr>
            <a:endParaRPr lang="en-US" dirty="0" smtClean="0"/>
          </a:p>
        </p:txBody>
      </p:sp>
      <p:pic>
        <p:nvPicPr>
          <p:cNvPr id="4" name="Picture 2" descr="C:\Program Files\Microsoft Office\MEDIA\CAGCAT10\j0300520.gif"/>
          <p:cNvPicPr>
            <a:picLocks noChangeAspect="1" noChangeArrowheads="1" noCrop="1"/>
          </p:cNvPicPr>
          <p:nvPr/>
        </p:nvPicPr>
        <p:blipFill>
          <a:blip r:embed="rId2" cstate="print"/>
          <a:srcRect/>
          <a:stretch>
            <a:fillRect/>
          </a:stretch>
        </p:blipFill>
        <p:spPr bwMode="auto">
          <a:xfrm>
            <a:off x="8458200" y="5943600"/>
            <a:ext cx="420872" cy="361950"/>
          </a:xfrm>
          <a:prstGeom prst="rect">
            <a:avLst/>
          </a:prstGeom>
          <a:noFill/>
        </p:spPr>
      </p:pic>
    </p:spTree>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accent2">
                    <a:lumMod val="50000"/>
                  </a:schemeClr>
                </a:solidFill>
              </a:rPr>
              <a:t>Part D Plan Benefits</a:t>
            </a:r>
            <a:endParaRPr lang="en-US" sz="2800" b="1" dirty="0">
              <a:solidFill>
                <a:schemeClr val="accent2">
                  <a:lumMod val="50000"/>
                </a:schemeClr>
              </a:solidFill>
            </a:endParaRPr>
          </a:p>
        </p:txBody>
      </p:sp>
      <p:sp>
        <p:nvSpPr>
          <p:cNvPr id="3" name="Content Placeholder 2"/>
          <p:cNvSpPr>
            <a:spLocks noGrp="1"/>
          </p:cNvSpPr>
          <p:nvPr>
            <p:ph idx="1"/>
          </p:nvPr>
        </p:nvSpPr>
        <p:spPr/>
        <p:txBody>
          <a:bodyPr/>
          <a:lstStyle/>
          <a:p>
            <a:pPr eaLnBrk="1" hangingPunct="1">
              <a:buFont typeface="Wingdings" pitchFamily="2" charset="2"/>
              <a:buChar char="Ø"/>
            </a:pPr>
            <a:r>
              <a:rPr lang="en-US" sz="2000" dirty="0" smtClean="0"/>
              <a:t>In 2012, there are 1041 Medicare Part D Plans</a:t>
            </a:r>
          </a:p>
          <a:p>
            <a:pPr lvl="1"/>
            <a:r>
              <a:rPr lang="en-US" sz="2000" dirty="0" smtClean="0"/>
              <a:t>541 plans offering defined standard prescription drug coverage</a:t>
            </a:r>
          </a:p>
          <a:p>
            <a:pPr lvl="1"/>
            <a:r>
              <a:rPr lang="en-US" sz="2000" dirty="0" smtClean="0"/>
              <a:t>500 plans offering enhanced alternative coverage</a:t>
            </a:r>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8382000" y="6019800"/>
            <a:ext cx="533400" cy="299704"/>
          </a:xfrm>
          <a:prstGeom prst="rect">
            <a:avLst/>
          </a:prstGeom>
          <a:noFill/>
          <a:ln w="9525">
            <a:noFill/>
            <a:miter lim="800000"/>
            <a:headEnd/>
            <a:tailEnd/>
          </a:ln>
          <a:effectLst/>
        </p:spPr>
      </p:pic>
    </p:spTree>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19200" y="152400"/>
            <a:ext cx="7086600" cy="733425"/>
          </a:xfrm>
        </p:spPr>
        <p:txBody>
          <a:bodyPr/>
          <a:lstStyle/>
          <a:p>
            <a:pPr algn="ctr" eaLnBrk="1" hangingPunct="1"/>
            <a:r>
              <a:rPr lang="en-US" sz="2800" b="1" dirty="0" smtClean="0">
                <a:solidFill>
                  <a:schemeClr val="accent2">
                    <a:lumMod val="50000"/>
                  </a:schemeClr>
                </a:solidFill>
              </a:rPr>
              <a:t>Defined Standard Benefit</a:t>
            </a:r>
          </a:p>
        </p:txBody>
      </p:sp>
      <p:sp>
        <p:nvSpPr>
          <p:cNvPr id="9219" name="Content Placeholder 2"/>
          <p:cNvSpPr>
            <a:spLocks noGrp="1"/>
          </p:cNvSpPr>
          <p:nvPr>
            <p:ph idx="1"/>
          </p:nvPr>
        </p:nvSpPr>
        <p:spPr>
          <a:xfrm>
            <a:off x="304800" y="1143000"/>
            <a:ext cx="8153400" cy="5181600"/>
          </a:xfrm>
        </p:spPr>
        <p:txBody>
          <a:bodyPr/>
          <a:lstStyle/>
          <a:p>
            <a:pPr eaLnBrk="1" hangingPunct="1">
              <a:buFont typeface="Wingdings" pitchFamily="2" charset="2"/>
              <a:buChar char="Ø"/>
            </a:pPr>
            <a:r>
              <a:rPr lang="en-US" sz="2000" dirty="0" smtClean="0"/>
              <a:t>Benefit phases</a:t>
            </a:r>
          </a:p>
          <a:p>
            <a:pPr lvl="2" eaLnBrk="1" hangingPunct="1">
              <a:buFont typeface="Arial" pitchFamily="34" charset="0"/>
              <a:buChar char="•"/>
            </a:pPr>
            <a:r>
              <a:rPr lang="en-US" sz="2000" dirty="0" smtClean="0"/>
              <a:t>Annual Deductible - 100% Coinsurance</a:t>
            </a:r>
          </a:p>
          <a:p>
            <a:pPr lvl="2" eaLnBrk="1" hangingPunct="1">
              <a:buFont typeface="Arial" pitchFamily="34" charset="0"/>
              <a:buChar char="•"/>
            </a:pPr>
            <a:r>
              <a:rPr lang="en-US" sz="2000" dirty="0" smtClean="0"/>
              <a:t>Initial Coverage Period  - 25% coinsurance</a:t>
            </a:r>
          </a:p>
          <a:p>
            <a:pPr lvl="2" eaLnBrk="1" hangingPunct="1">
              <a:buFont typeface="Arial" pitchFamily="34" charset="0"/>
              <a:buChar char="•"/>
            </a:pPr>
            <a:r>
              <a:rPr lang="en-US" sz="2000" dirty="0" smtClean="0"/>
              <a:t>Coverage Gap (copays are approximately 50% for Brands and  86% for Generics up to $4700 max out-of-pocket to annual out-of-pocket threshold)</a:t>
            </a:r>
          </a:p>
          <a:p>
            <a:pPr lvl="2" eaLnBrk="1" hangingPunct="1">
              <a:buFont typeface="Arial" pitchFamily="34" charset="0"/>
              <a:buChar char="•"/>
            </a:pPr>
            <a:r>
              <a:rPr lang="en-US" sz="2000" dirty="0" smtClean="0"/>
              <a:t>Catastrophic phase – Greater of $2.60/$6.50 or 5%</a:t>
            </a:r>
          </a:p>
          <a:p>
            <a:pPr lvl="2" eaLnBrk="1" hangingPunct="1">
              <a:buFont typeface="Arial" pitchFamily="34" charset="0"/>
              <a:buChar char="•"/>
            </a:pPr>
            <a:endParaRPr lang="en-US" sz="2000" dirty="0" smtClean="0"/>
          </a:p>
          <a:p>
            <a:pPr eaLnBrk="1" hangingPunct="1">
              <a:buFont typeface="Wingdings" pitchFamily="2" charset="2"/>
              <a:buChar char="Ø"/>
            </a:pPr>
            <a:r>
              <a:rPr lang="en-US" sz="2000" dirty="0" smtClean="0"/>
              <a:t>Importance of gross covered drug costs and TrOOP </a:t>
            </a:r>
          </a:p>
          <a:p>
            <a:pPr lvl="2" eaLnBrk="1" hangingPunct="1">
              <a:buFont typeface="Arial" pitchFamily="34" charset="0"/>
              <a:buChar char="•"/>
            </a:pPr>
            <a:r>
              <a:rPr lang="en-US" sz="2000" dirty="0" smtClean="0"/>
              <a:t>Gross covered drug costs are used to move the beneficiary through the benefit</a:t>
            </a:r>
          </a:p>
          <a:p>
            <a:pPr lvl="2" eaLnBrk="1" hangingPunct="1">
              <a:buFont typeface="Arial" pitchFamily="34" charset="0"/>
              <a:buChar char="•"/>
            </a:pPr>
            <a:r>
              <a:rPr lang="en-US" sz="2000" dirty="0" smtClean="0"/>
              <a:t>beneficiary’s TrOOP determines when the annual out-of-pocket threshold limit is met (when they get to catastrophic) </a:t>
            </a:r>
          </a:p>
          <a:p>
            <a:pPr eaLnBrk="1" hangingPunct="1"/>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8458200" y="6096000"/>
            <a:ext cx="533400" cy="299704"/>
          </a:xfrm>
          <a:prstGeom prst="rect">
            <a:avLst/>
          </a:prstGeom>
          <a:noFill/>
          <a:ln w="9525">
            <a:noFill/>
            <a:miter lim="800000"/>
            <a:headEnd/>
            <a:tailEnd/>
          </a:ln>
          <a:effectLst/>
        </p:spPr>
      </p:pic>
    </p:spTree>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NCPDP Template">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70C0"/>
      </a:hlink>
      <a:folHlink>
        <a:srgbClr val="B2B2B2"/>
      </a:folHlink>
    </a:clrScheme>
    <a:fontScheme name="NCPDP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kumimoji="0" lang="en-US" sz="2000" b="0" i="0" u="none" strike="noStrike" cap="none" normalizeH="0" baseline="0" smtClean="0">
            <a:ln>
              <a:noFill/>
            </a:ln>
            <a:solidFill>
              <a:schemeClr val="tx1"/>
            </a:solidFill>
            <a:effectLst/>
            <a:latin typeface="Arial" charset="0"/>
          </a:defRPr>
        </a:defPPr>
      </a:lstStyle>
    </a:spDef>
    <a:lnDef>
      <a:spPr bwMode="auto">
        <a:noFill/>
        <a:ln w="9525" cap="flat" cmpd="sng" algn="ctr">
          <a:noFill/>
          <a:prstDash val="solid"/>
          <a:round/>
          <a:headEnd type="none" w="med" len="med"/>
          <a:tailEnd type="arrow"/>
        </a:ln>
        <a:effectLst/>
      </a:spPr>
      <a:bodyPr/>
      <a:lstStyle/>
    </a:lnDef>
  </a:objectDefaults>
  <a:extraClrSchemeLst>
    <a:extraClrScheme>
      <a:clrScheme name="NCPDP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CPDP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PDP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PDP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PDP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PDP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CPDP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C6E7F5449FC143B2700A5CBBF2A7D3" ma:contentTypeVersion="0" ma:contentTypeDescription="Create a new document." ma:contentTypeScope="" ma:versionID="ee5a52b8e66c1e79fbf93b374f5ec11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08F85B-2F3B-4F65-BCC2-8A2B82AAF8F4}"/>
</file>

<file path=customXml/itemProps2.xml><?xml version="1.0" encoding="utf-8"?>
<ds:datastoreItem xmlns:ds="http://schemas.openxmlformats.org/officeDocument/2006/customXml" ds:itemID="{3842D550-C349-4E80-B977-1F59DAA1B0D4}"/>
</file>

<file path=customXml/itemProps3.xml><?xml version="1.0" encoding="utf-8"?>
<ds:datastoreItem xmlns:ds="http://schemas.openxmlformats.org/officeDocument/2006/customXml" ds:itemID="{FFF644CB-EEFA-4772-A11F-E0AB43512775}"/>
</file>

<file path=docProps/app.xml><?xml version="1.0" encoding="utf-8"?>
<Properties xmlns="http://schemas.openxmlformats.org/officeDocument/2006/extended-properties" xmlns:vt="http://schemas.openxmlformats.org/officeDocument/2006/docPropsVTypes">
  <Template/>
  <TotalTime>27585</TotalTime>
  <Words>5551</Words>
  <Application>Microsoft Office PowerPoint</Application>
  <PresentationFormat>On-screen Show (4:3)</PresentationFormat>
  <Paragraphs>631</Paragraphs>
  <Slides>77</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Wingdings</vt:lpstr>
      <vt:lpstr>Times New Roman</vt:lpstr>
      <vt:lpstr>Tahoma</vt:lpstr>
      <vt:lpstr>Calibri</vt:lpstr>
      <vt:lpstr>NCPDP Template</vt:lpstr>
      <vt:lpstr>June 26, 2012</vt:lpstr>
      <vt:lpstr>Why are we having this webinar</vt:lpstr>
      <vt:lpstr>Objectives</vt:lpstr>
      <vt:lpstr>Part D Acronyms/Definitions</vt:lpstr>
      <vt:lpstr>Part D Acronyms/Definitions, cont.</vt:lpstr>
      <vt:lpstr>Medicare Part D</vt:lpstr>
      <vt:lpstr>What is Medicare Part D?</vt:lpstr>
      <vt:lpstr>Part D Plan Benefits</vt:lpstr>
      <vt:lpstr>Defined Standard Benefit</vt:lpstr>
      <vt:lpstr>Your ADAP beneficiary has Part D Coverage</vt:lpstr>
      <vt:lpstr>Claims Processing High Level</vt:lpstr>
      <vt:lpstr>Critical Data Elements for Part D Transactions aka 4Rx</vt:lpstr>
      <vt:lpstr>Two Types of Claim Transactions</vt:lpstr>
      <vt:lpstr>Request Transaction  (from the Pharmacy)</vt:lpstr>
      <vt:lpstr>Response Transaction  (from the Payer)</vt:lpstr>
      <vt:lpstr>How do you pay for drugs for your ADAP beneficiaries?</vt:lpstr>
      <vt:lpstr>Part D Plans must keep track of TrOOP </vt:lpstr>
      <vt:lpstr>Part D TrOOP Definition</vt:lpstr>
      <vt:lpstr> CMS Requires Part D Sponsors   to Track TrOOP </vt:lpstr>
      <vt:lpstr>Medicare Part D Plans and ADAPs</vt:lpstr>
      <vt:lpstr>COB Timeframes (42 CFR 423.466)</vt:lpstr>
      <vt:lpstr>While CMS requires coordination of benefits,  it is only required if certain conditions exist</vt:lpstr>
      <vt:lpstr>The Claim is for a Part D Drug/Service</vt:lpstr>
      <vt:lpstr>TrOOP Accumulation and Coordination of Benefits Process</vt:lpstr>
      <vt:lpstr>Financial Impacts of not participating in Electronic COB</vt:lpstr>
      <vt:lpstr>Seven Steps to Successful Coordination of Benefits</vt:lpstr>
      <vt:lpstr>Coordination of Benefits Step 1:   </vt:lpstr>
      <vt:lpstr>Why is it necessary to obtain a unique BIN/PCN</vt:lpstr>
      <vt:lpstr>Coordination of Benefits Step 2:    </vt:lpstr>
      <vt:lpstr>Coordination of Benefits Step 3:  </vt:lpstr>
      <vt:lpstr>Coordination of Benefits  Step 4:</vt:lpstr>
      <vt:lpstr>Coordination of Benefits Step 5</vt:lpstr>
      <vt:lpstr>Coordination of Benefits Step 6</vt:lpstr>
      <vt:lpstr>Coordination of Benefits  Step 7 </vt:lpstr>
      <vt:lpstr>Critical Players in Part D COB</vt:lpstr>
      <vt:lpstr>Slide 36</vt:lpstr>
      <vt:lpstr>How the Part D plan gets record of the ADAP payment </vt:lpstr>
      <vt:lpstr>Two methods for getting record of ADAP payment to the Part D Plan</vt:lpstr>
      <vt:lpstr>How the supplemental payer’s paid amount is transmitted to the Part D Plan if they are paid on-line</vt:lpstr>
      <vt:lpstr>Batch N File Process</vt:lpstr>
      <vt:lpstr>What supplemental claim information is provided to the Part D Plan?</vt:lpstr>
      <vt:lpstr>Eligibility delays or inaccurate eligibility </vt:lpstr>
      <vt:lpstr>Follow-up Process</vt:lpstr>
      <vt:lpstr>How Part D plans find a beneficiary and apply supplemental information  to TrOOP</vt:lpstr>
      <vt:lpstr>What Happens if the Supplemental N does not match OHI the Part D Plan/Processor has on file?</vt:lpstr>
      <vt:lpstr>Successes to date</vt:lpstr>
      <vt:lpstr>Let’s Take a Look at Problems That Have Surfaced with Supplemental TrOOP</vt:lpstr>
      <vt:lpstr>The Eligibility Submitted to the COBC must match what’s submitted by the pharmacy</vt:lpstr>
      <vt:lpstr>Why eligibility data can be out of sync</vt:lpstr>
      <vt:lpstr>Top Reasons Why Transactions Fail</vt:lpstr>
      <vt:lpstr>Matched Records </vt:lpstr>
      <vt:lpstr>Non-Matched Records </vt:lpstr>
      <vt:lpstr>What the industry is doing to support ADAPs and Part D</vt:lpstr>
      <vt:lpstr>What is NCPDP?</vt:lpstr>
      <vt:lpstr>An SPAP/ADAP BIN-PCN List</vt:lpstr>
      <vt:lpstr>Okay, so why is a list of qualified SPAP/ADAPs needed?</vt:lpstr>
      <vt:lpstr>Who will use the SPAP/ADAP list?</vt:lpstr>
      <vt:lpstr>Benefits of the SPAP/ADAP list</vt:lpstr>
      <vt:lpstr>Transaction Facilitator use of SPAP/ADAP Unique RxBIN RxPCN List</vt:lpstr>
      <vt:lpstr>Use of SPAP/ADAP List by Part D Plans</vt:lpstr>
      <vt:lpstr>How it should be done, cont.</vt:lpstr>
      <vt:lpstr>The Process To Update the SPAP ADAP Unique BIN/PCN Spreadsheet</vt:lpstr>
      <vt:lpstr>The Process</vt:lpstr>
      <vt:lpstr>The Process continued</vt:lpstr>
      <vt:lpstr>Use of the Spreadsheet</vt:lpstr>
      <vt:lpstr>Future Opportunities </vt:lpstr>
      <vt:lpstr>Recommendations for Changes</vt:lpstr>
      <vt:lpstr>Join the Effort</vt:lpstr>
      <vt:lpstr>NCPDP Information</vt:lpstr>
      <vt:lpstr>Important NCPDP Task Groups for ADAPs:</vt:lpstr>
      <vt:lpstr>Wrap up summary: For Supplemental Payers that do not pay claims real-time on-line</vt:lpstr>
      <vt:lpstr>References</vt:lpstr>
      <vt:lpstr>Medicare Prescription Drug Benefit Manual Chapter 14</vt:lpstr>
      <vt:lpstr>Part D Requirements- Retroactivity</vt:lpstr>
      <vt:lpstr> AIDS Drug Assistance Programs (ADAP)  </vt:lpstr>
      <vt:lpstr>Instructions to ADAPs</vt:lpstr>
      <vt:lpstr> </vt:lpstr>
    </vt:vector>
  </TitlesOfParts>
  <Company>Magellan Health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Part D</dc:title>
  <dc:creator>LMBowers</dc:creator>
  <cp:lastModifiedBy>%USERNAME%</cp:lastModifiedBy>
  <cp:revision>1975</cp:revision>
  <dcterms:created xsi:type="dcterms:W3CDTF">2011-11-08T13:19:38Z</dcterms:created>
  <dcterms:modified xsi:type="dcterms:W3CDTF">2016-07-14T14:05:18Z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TC018572779991</vt:lpwstr>
  </property>
  <property fmtid="{D5CDD505-2E9C-101B-9397-08002B2CF9AE}" pid="3" name="ContentTypeId">
    <vt:lpwstr>0x01010066C6E7F5449FC143B2700A5CBBF2A7D3</vt:lpwstr>
  </property>
</Properties>
</file>